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63"/>
  </p:notesMasterIdLst>
  <p:sldIdLst>
    <p:sldId id="256" r:id="rId2"/>
    <p:sldId id="813" r:id="rId3"/>
    <p:sldId id="448" r:id="rId4"/>
    <p:sldId id="815" r:id="rId5"/>
    <p:sldId id="483" r:id="rId6"/>
    <p:sldId id="484" r:id="rId7"/>
    <p:sldId id="485" r:id="rId8"/>
    <p:sldId id="450" r:id="rId9"/>
    <p:sldId id="800" r:id="rId10"/>
    <p:sldId id="451" r:id="rId11"/>
    <p:sldId id="487" r:id="rId12"/>
    <p:sldId id="452" r:id="rId13"/>
    <p:sldId id="1240" r:id="rId14"/>
    <p:sldId id="816" r:id="rId15"/>
    <p:sldId id="453" r:id="rId16"/>
    <p:sldId id="786" r:id="rId17"/>
    <p:sldId id="455" r:id="rId18"/>
    <p:sldId id="799" r:id="rId19"/>
    <p:sldId id="755" r:id="rId20"/>
    <p:sldId id="456" r:id="rId21"/>
    <p:sldId id="457" r:id="rId22"/>
    <p:sldId id="458" r:id="rId23"/>
    <p:sldId id="459" r:id="rId24"/>
    <p:sldId id="461" r:id="rId25"/>
    <p:sldId id="462" r:id="rId26"/>
    <p:sldId id="463" r:id="rId27"/>
    <p:sldId id="1238" r:id="rId28"/>
    <p:sldId id="465" r:id="rId29"/>
    <p:sldId id="466" r:id="rId30"/>
    <p:sldId id="467" r:id="rId31"/>
    <p:sldId id="1241" r:id="rId32"/>
    <p:sldId id="468" r:id="rId33"/>
    <p:sldId id="469" r:id="rId34"/>
    <p:sldId id="488" r:id="rId35"/>
    <p:sldId id="489" r:id="rId36"/>
    <p:sldId id="812" r:id="rId37"/>
    <p:sldId id="811" r:id="rId38"/>
    <p:sldId id="470" r:id="rId39"/>
    <p:sldId id="471" r:id="rId40"/>
    <p:sldId id="472" r:id="rId41"/>
    <p:sldId id="805" r:id="rId42"/>
    <p:sldId id="806" r:id="rId43"/>
    <p:sldId id="807" r:id="rId44"/>
    <p:sldId id="808" r:id="rId45"/>
    <p:sldId id="490" r:id="rId46"/>
    <p:sldId id="473" r:id="rId47"/>
    <p:sldId id="496" r:id="rId48"/>
    <p:sldId id="801" r:id="rId49"/>
    <p:sldId id="478" r:id="rId50"/>
    <p:sldId id="479" r:id="rId51"/>
    <p:sldId id="480" r:id="rId52"/>
    <p:sldId id="474" r:id="rId53"/>
    <p:sldId id="475" r:id="rId54"/>
    <p:sldId id="476" r:id="rId55"/>
    <p:sldId id="477" r:id="rId56"/>
    <p:sldId id="292" r:id="rId57"/>
    <p:sldId id="481" r:id="rId58"/>
    <p:sldId id="809" r:id="rId59"/>
    <p:sldId id="810" r:id="rId60"/>
    <p:sldId id="1239" r:id="rId61"/>
    <p:sldId id="447" r:id="rId6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483"/>
            <p14:sldId id="484"/>
            <p14:sldId id="485"/>
            <p14:sldId id="450"/>
            <p14:sldId id="800"/>
            <p14:sldId id="451"/>
            <p14:sldId id="487"/>
            <p14:sldId id="452"/>
            <p14:sldId id="1240"/>
            <p14:sldId id="816"/>
            <p14:sldId id="453"/>
            <p14:sldId id="786"/>
            <p14:sldId id="455"/>
            <p14:sldId id="799"/>
            <p14:sldId id="755"/>
            <p14:sldId id="456"/>
            <p14:sldId id="457"/>
            <p14:sldId id="458"/>
            <p14:sldId id="459"/>
            <p14:sldId id="461"/>
            <p14:sldId id="462"/>
            <p14:sldId id="463"/>
            <p14:sldId id="1238"/>
            <p14:sldId id="465"/>
            <p14:sldId id="466"/>
            <p14:sldId id="467"/>
            <p14:sldId id="1241"/>
            <p14:sldId id="468"/>
            <p14:sldId id="469"/>
            <p14:sldId id="488"/>
            <p14:sldId id="489"/>
            <p14:sldId id="812"/>
            <p14:sldId id="811"/>
            <p14:sldId id="470"/>
            <p14:sldId id="471"/>
            <p14:sldId id="472"/>
            <p14:sldId id="805"/>
            <p14:sldId id="806"/>
            <p14:sldId id="807"/>
            <p14:sldId id="808"/>
            <p14:sldId id="490"/>
            <p14:sldId id="473"/>
            <p14:sldId id="496"/>
            <p14:sldId id="801"/>
            <p14:sldId id="478"/>
            <p14:sldId id="479"/>
            <p14:sldId id="480"/>
            <p14:sldId id="474"/>
            <p14:sldId id="475"/>
            <p14:sldId id="476"/>
            <p14:sldId id="477"/>
            <p14:sldId id="292"/>
            <p14:sldId id="481"/>
            <p14:sldId id="809"/>
            <p14:sldId id="810"/>
            <p14:sldId id="1239"/>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6" autoAdjust="0"/>
    <p:restoredTop sz="79027" autoAdjust="0"/>
  </p:normalViewPr>
  <p:slideViewPr>
    <p:cSldViewPr>
      <p:cViewPr varScale="1">
        <p:scale>
          <a:sx n="70" d="100"/>
          <a:sy n="70" d="100"/>
        </p:scale>
        <p:origin x="1488" y="192"/>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571D7B61-31DB-408F-A24B-D3D22168D82E}" type="presOf" srcId="{0C3C2C2F-B4AC-49F5-9B62-6D0A0D26516A}" destId="{8128BA53-4EFB-44FC-BEFB-B533F4483998}"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0EC3757-12FA-4E04-B9DE-6077F9CC049E}" type="presOf" srcId="{D075F1F9-0F02-40B9-AB47-A95C607D76E3}" destId="{081FE678-7C92-437C-9A0C-CC4D61B89858}" srcOrd="0" destOrd="0" presId="urn:microsoft.com/office/officeart/2009/layout/CircleArrowProcess"/>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3875180" y="0"/>
          <a:ext cx="2436734" cy="243710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6312373" y="726474"/>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dirty="0"/>
            <a:t>循环神经网络</a:t>
          </a:r>
          <a:endParaRPr lang="zh-CN" sz="2900" kern="1200" dirty="0"/>
        </a:p>
      </dsp:txBody>
      <dsp:txXfrm>
        <a:off x="6312373" y="726474"/>
        <a:ext cx="1462040" cy="975044"/>
      </dsp:txXfrm>
    </dsp:sp>
    <dsp:sp modelId="{BD30E5A5-6F0E-4424-8A75-B6224A7E8086}">
      <dsp:nvSpPr>
        <dsp:cNvPr id="0" name=""/>
        <dsp:cNvSpPr/>
      </dsp:nvSpPr>
      <dsp:spPr>
        <a:xfrm>
          <a:off x="4413779" y="879869"/>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rtl="0">
            <a:lnSpc>
              <a:spcPct val="90000"/>
            </a:lnSpc>
            <a:spcBef>
              <a:spcPct val="0"/>
            </a:spcBef>
            <a:spcAft>
              <a:spcPct val="35000"/>
            </a:spcAft>
            <a:buNone/>
          </a:pPr>
          <a:r>
            <a:rPr lang="zh-CN" sz="4100" kern="1200" dirty="0"/>
            <a:t>序列</a:t>
          </a:r>
        </a:p>
      </dsp:txBody>
      <dsp:txXfrm>
        <a:off x="4413779" y="879869"/>
        <a:ext cx="1354046" cy="676861"/>
      </dsp:txXfrm>
    </dsp:sp>
    <dsp:sp modelId="{13A31C1D-BDB1-433C-9F82-583B80122AB5}">
      <dsp:nvSpPr>
        <dsp:cNvPr id="0" name=""/>
        <dsp:cNvSpPr/>
      </dsp:nvSpPr>
      <dsp:spPr>
        <a:xfrm>
          <a:off x="3198385" y="1400298"/>
          <a:ext cx="2436734" cy="243710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5635120" y="2134872"/>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dirty="0"/>
            <a:t>递归神经网络</a:t>
          </a:r>
          <a:endParaRPr lang="zh-CN" sz="2900" kern="1200" dirty="0"/>
        </a:p>
      </dsp:txBody>
      <dsp:txXfrm>
        <a:off x="5635120" y="2134872"/>
        <a:ext cx="1462040" cy="975044"/>
      </dsp:txXfrm>
    </dsp:sp>
    <dsp:sp modelId="{CE7E0C54-561E-4144-A66D-146F01AAE85E}">
      <dsp:nvSpPr>
        <dsp:cNvPr id="0" name=""/>
        <dsp:cNvSpPr/>
      </dsp:nvSpPr>
      <dsp:spPr>
        <a:xfrm>
          <a:off x="3739730" y="2288267"/>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rtl="0">
            <a:lnSpc>
              <a:spcPct val="90000"/>
            </a:lnSpc>
            <a:spcBef>
              <a:spcPct val="0"/>
            </a:spcBef>
            <a:spcAft>
              <a:spcPct val="35000"/>
            </a:spcAft>
            <a:buNone/>
          </a:pPr>
          <a:r>
            <a:rPr lang="zh-CN" sz="4100" kern="1200" dirty="0"/>
            <a:t>树</a:t>
          </a:r>
        </a:p>
      </dsp:txBody>
      <dsp:txXfrm>
        <a:off x="3739730" y="2288267"/>
        <a:ext cx="1354046" cy="676861"/>
      </dsp:txXfrm>
    </dsp:sp>
    <dsp:sp modelId="{8904B914-35CD-4CB2-8D5A-D63B4AAACDCE}">
      <dsp:nvSpPr>
        <dsp:cNvPr id="0" name=""/>
        <dsp:cNvSpPr/>
      </dsp:nvSpPr>
      <dsp:spPr>
        <a:xfrm>
          <a:off x="4048611" y="2968166"/>
          <a:ext cx="2093532" cy="209437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6312373" y="3542764"/>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dirty="0"/>
            <a:t>图网络</a:t>
          </a:r>
          <a:endParaRPr lang="zh-CN" sz="2900" kern="1200" dirty="0"/>
        </a:p>
      </dsp:txBody>
      <dsp:txXfrm>
        <a:off x="6312373" y="3542764"/>
        <a:ext cx="1462040" cy="975044"/>
      </dsp:txXfrm>
    </dsp:sp>
    <dsp:sp modelId="{1FA64D62-BFAA-4BB6-AF5C-2E6A3167A51F}">
      <dsp:nvSpPr>
        <dsp:cNvPr id="0" name=""/>
        <dsp:cNvSpPr/>
      </dsp:nvSpPr>
      <dsp:spPr>
        <a:xfrm>
          <a:off x="4416982" y="3698690"/>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rtl="0">
            <a:lnSpc>
              <a:spcPct val="90000"/>
            </a:lnSpc>
            <a:spcBef>
              <a:spcPct val="0"/>
            </a:spcBef>
            <a:spcAft>
              <a:spcPct val="35000"/>
            </a:spcAft>
            <a:buNone/>
          </a:pPr>
          <a:r>
            <a:rPr lang="zh-CN" sz="4100" kern="1200" dirty="0"/>
            <a:t>图</a:t>
          </a:r>
        </a:p>
      </dsp:txBody>
      <dsp:txXfrm>
        <a:off x="4416982" y="3698690"/>
        <a:ext cx="1354046" cy="67686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6/8/20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22</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16</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18</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20</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Rectangle 10"/>
          <p:cNvSpPr/>
          <p:nvPr/>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18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2946403" y="4800600"/>
            <a:ext cx="6737351" cy="1600200"/>
          </a:xfr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2387871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p:spTree>
      <p:nvGrpSpPr>
        <p:cNvPr id="1" name=""/>
        <p:cNvGrpSpPr/>
        <p:nvPr/>
      </p:nvGrpSpPr>
      <p:grpSpPr>
        <a:xfrm>
          <a:off x="0" y="0"/>
          <a:ext cx="0" cy="0"/>
          <a:chOff x="0" y="0"/>
          <a:chExt cx="0" cy="0"/>
        </a:xfrm>
      </p:grpSpPr>
      <p:sp>
        <p:nvSpPr>
          <p:cNvPr id="4" name="Rectangle 10"/>
          <p:cNvSpPr/>
          <p:nvPr userDrawn="1"/>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Title 7">
            <a:extLst>
              <a:ext uri="{FF2B5EF4-FFF2-40B4-BE49-F238E27FC236}">
                <a16:creationId xmlns:a16="http://schemas.microsoft.com/office/drawing/2014/main" id="{BFA67C34-BF26-437B-A691-AD2670BC144D}"/>
              </a:ext>
            </a:extLst>
          </p:cNvPr>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597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106680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Tree>
    <p:extLst>
      <p:ext uri="{BB962C8B-B14F-4D97-AF65-F5344CB8AC3E}">
        <p14:creationId xmlns:p14="http://schemas.microsoft.com/office/powerpoint/2010/main" val="29924988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8566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6" name="直接连接符 5">
            <a:extLst>
              <a:ext uri="{FF2B5EF4-FFF2-40B4-BE49-F238E27FC236}">
                <a16:creationId xmlns:a16="http://schemas.microsoft.com/office/drawing/2014/main" id="{8BBF6941-949E-4A04-9A27-6C5758225CF1}"/>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99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12087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1066801"/>
            <a:ext cx="10972800" cy="51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1032" name="Straight Connector 28"/>
          <p:cNvSpPr>
            <a:spLocks noChangeShapeType="1"/>
          </p:cNvSpPr>
          <p:nvPr/>
        </p:nvSpPr>
        <p:spPr bwMode="auto">
          <a:xfrm>
            <a:off x="609600" y="9906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050">
              <a:latin typeface="+mn-ea"/>
              <a:ea typeface="+mn-ea"/>
            </a:endParaRPr>
          </a:p>
        </p:txBody>
      </p:sp>
      <p:sp>
        <p:nvSpPr>
          <p:cNvPr id="8" name="Straight Connector 27">
            <a:extLst>
              <a:ext uri="{FF2B5EF4-FFF2-40B4-BE49-F238E27FC236}">
                <a16:creationId xmlns:a16="http://schemas.microsoft.com/office/drawing/2014/main" id="{AD870F7F-1CCC-4321-970F-12B70306405B}"/>
              </a:ext>
            </a:extLst>
          </p:cNvPr>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9" name="Footer Placeholder 2">
            <a:extLst>
              <a:ext uri="{FF2B5EF4-FFF2-40B4-BE49-F238E27FC236}">
                <a16:creationId xmlns:a16="http://schemas.microsoft.com/office/drawing/2014/main" id="{B4DA9BC6-43CA-408A-BEB7-8746EA49C870}"/>
              </a:ext>
            </a:extLst>
          </p:cNvPr>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0" name="Rectangle 17">
            <a:extLst>
              <a:ext uri="{FF2B5EF4-FFF2-40B4-BE49-F238E27FC236}">
                <a16:creationId xmlns:a16="http://schemas.microsoft.com/office/drawing/2014/main" id="{8347E57A-F53F-49EE-9C2E-40D4C1B5BBB1}"/>
              </a:ext>
            </a:extLst>
          </p:cNvPr>
          <p:cNvSpPr/>
          <p:nvPr userDrawn="1"/>
        </p:nvSpPr>
        <p:spPr>
          <a:xfrm>
            <a:off x="11125200" y="6385259"/>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extLst>
      <p:ext uri="{BB962C8B-B14F-4D97-AF65-F5344CB8AC3E}">
        <p14:creationId xmlns:p14="http://schemas.microsoft.com/office/powerpoint/2010/main" val="254335886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41" r:id="rId6"/>
    <p:sldLayoutId id="2147483840" r:id="rId7"/>
  </p:sldLayoutIdLst>
  <p:hf hdr="0" ftr="0" dt="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400" kern="1200" baseline="0" dirty="0" smtClean="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1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18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tmp"/></Relationships>
</file>

<file path=ppt/slides/_rels/slide1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3.xml"/><Relationship Id="rId5" Type="http://schemas.openxmlformats.org/officeDocument/2006/relationships/image" Target="../media/image24.tmp"/><Relationship Id="rId4" Type="http://schemas.openxmlformats.org/officeDocument/2006/relationships/image" Target="../media/image23.tmp"/></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 Id="rId6" Type="http://schemas.openxmlformats.org/officeDocument/2006/relationships/image" Target="../media/image23.tmp"/><Relationship Id="rId5" Type="http://schemas.openxmlformats.org/officeDocument/2006/relationships/image" Target="../media/image3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6.tmp"/></Relationships>
</file>

<file path=ppt/slides/_rels/slide2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8.tmp"/></Relationships>
</file>

<file path=ppt/slides/_rels/slide2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 Id="rId4" Type="http://schemas.openxmlformats.org/officeDocument/2006/relationships/image" Target="../media/image33.tmp"/></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36.tmp"/><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43.tmp"/><Relationship Id="rId4" Type="http://schemas.openxmlformats.org/officeDocument/2006/relationships/image" Target="../media/image42.tmp"/></Relationships>
</file>

<file path=ppt/slides/_rels/slide39.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49.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3.xml"/><Relationship Id="rId4" Type="http://schemas.openxmlformats.org/officeDocument/2006/relationships/image" Target="../media/image53.tm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54.png"/><Relationship Id="rId5" Type="http://schemas.openxmlformats.org/officeDocument/2006/relationships/image" Target="../media/image102.png"/><Relationship Id="rId9"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1.xml"/><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diagramLayout" Target="../diagrams/layout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Data" Target="../diagrams/data2.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Colors" Target="../diagrams/colors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1380.png"/></Relationships>
</file>

<file path=ppt/slides/_rels/slide53.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www.researchgate.net/publication/12314435_Neural_system_identification_model_of_human_sound_localization"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7" Type="http://schemas.openxmlformats.org/officeDocument/2006/relationships/image" Target="../media/image7.tm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tmp"/><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 </a:t>
            </a:r>
            <a:r>
              <a:rPr lang="en-US" altLang="zh-CN" dirty="0"/>
              <a:t>Simple Recurrent Network </a:t>
            </a:r>
            <a:r>
              <a:rPr lang="zh-CN" altLang="en-US" dirty="0"/>
              <a:t>， </a:t>
            </a:r>
            <a:r>
              <a:rPr lang="en-US" altLang="zh-CN" dirty="0"/>
              <a:t>SRN </a:t>
            </a:r>
            <a:r>
              <a:rPr lang="zh-CN" altLang="en-US" dirty="0"/>
              <a:t>）</a:t>
            </a:r>
          </a:p>
        </p:txBody>
      </p:sp>
      <p:sp>
        <p:nvSpPr>
          <p:cNvPr id="3" name="内容占位符 2"/>
          <p:cNvSpPr>
            <a:spLocks noGrp="1"/>
          </p:cNvSpPr>
          <p:nvPr>
            <p:ph idx="1"/>
          </p:nvPr>
        </p:nvSpPr>
        <p:spPr/>
        <p:txBody>
          <a:bodyPr/>
          <a:lstStyle/>
          <a:p>
            <a:r>
              <a:rPr lang="zh-CN" altLang="en-US" dirty="0"/>
              <a:t>状态更新：</a:t>
            </a:r>
            <a:endParaRPr lang="en-US" altLang="zh-CN" dirty="0"/>
          </a:p>
          <a:p>
            <a:endParaRPr lang="en-US" altLang="zh-CN" dirty="0"/>
          </a:p>
          <a:p>
            <a:endParaRPr lang="en-US" altLang="zh-CN" dirty="0"/>
          </a:p>
          <a:p>
            <a:r>
              <a:rPr lang="zh-CN" altLang="en-US" dirty="0"/>
              <a:t>一个完全连接的循环网络是任何非线性动力系统的近似器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36E4DBC5-40C4-4182-8A12-277A2A0ADBD0}"/>
              </a:ext>
            </a:extLst>
          </p:cNvPr>
          <p:cNvPicPr>
            <a:picLocks noChangeAspect="1"/>
          </p:cNvPicPr>
          <p:nvPr/>
        </p:nvPicPr>
        <p:blipFill>
          <a:blip r:embed="rId3"/>
          <a:stretch>
            <a:fillRect/>
          </a:stretch>
        </p:blipFill>
        <p:spPr>
          <a:xfrm>
            <a:off x="3429000" y="1447800"/>
            <a:ext cx="3048000" cy="589668"/>
          </a:xfrm>
          <a:prstGeom prst="rect">
            <a:avLst/>
          </a:prstGeom>
        </p:spPr>
      </p:pic>
      <p:pic>
        <p:nvPicPr>
          <p:cNvPr id="9" name="图片 8">
            <a:extLst>
              <a:ext uri="{FF2B5EF4-FFF2-40B4-BE49-F238E27FC236}">
                <a16:creationId xmlns:a16="http://schemas.microsoft.com/office/drawing/2014/main" id="{6DF0643C-3A30-4098-B88F-57AECF56D5F7}"/>
              </a:ext>
            </a:extLst>
          </p:cNvPr>
          <p:cNvPicPr>
            <a:picLocks noChangeAspect="1"/>
          </p:cNvPicPr>
          <p:nvPr/>
        </p:nvPicPr>
        <p:blipFill>
          <a:blip r:embed="rId4"/>
          <a:stretch>
            <a:fillRect/>
          </a:stretch>
        </p:blipFill>
        <p:spPr>
          <a:xfrm>
            <a:off x="3276600" y="2988061"/>
            <a:ext cx="5376840" cy="2422139"/>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图灵完备</a:t>
            </a:r>
            <a:endParaRPr lang="zh-CN" altLang="en-US" dirty="0"/>
          </a:p>
        </p:txBody>
      </p:sp>
      <p:sp>
        <p:nvSpPr>
          <p:cNvPr id="3" name="内容占位符 2"/>
          <p:cNvSpPr>
            <a:spLocks noGrp="1"/>
          </p:cNvSpPr>
          <p:nvPr>
            <p:ph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6" name="图片 5">
            <a:extLst>
              <a:ext uri="{FF2B5EF4-FFF2-40B4-BE49-F238E27FC236}">
                <a16:creationId xmlns:a16="http://schemas.microsoft.com/office/drawing/2014/main" id="{0C56B5CC-F633-441E-A7D2-1516134C994C}"/>
              </a:ext>
            </a:extLst>
          </p:cNvPr>
          <p:cNvPicPr>
            <a:picLocks noChangeAspect="1"/>
          </p:cNvPicPr>
          <p:nvPr/>
        </p:nvPicPr>
        <p:blipFill>
          <a:blip r:embed="rId2"/>
          <a:stretch>
            <a:fillRect/>
          </a:stretch>
        </p:blipFill>
        <p:spPr>
          <a:xfrm>
            <a:off x="2971800" y="2438400"/>
            <a:ext cx="5742364" cy="1235561"/>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循环神经网络</a:t>
            </a:r>
            <a:endParaRPr lang="zh-CN" altLang="en-US" dirty="0"/>
          </a:p>
        </p:txBody>
      </p:sp>
      <p:sp>
        <p:nvSpPr>
          <p:cNvPr id="3" name="内容占位符 2"/>
          <p:cNvSpPr>
            <a:spLocks noGrp="1"/>
          </p:cNvSpPr>
          <p:nvPr>
            <p:ph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a:t>
            </a:r>
            <a:endParaRPr lang="en-US" altLang="zh-CN" dirty="0"/>
          </a:p>
          <a:p>
            <a:pPr lvl="2"/>
            <a:r>
              <a:rPr lang="zh-CN" altLang="en-US" dirty="0"/>
              <a:t>机器学习模型（本节主要关注这种情况）</a:t>
            </a:r>
            <a:endParaRPr lang="en-US" altLang="zh-CN" dirty="0"/>
          </a:p>
          <a:p>
            <a:pPr lvl="1"/>
            <a:endParaRPr lang="en-US" altLang="zh-CN" dirty="0"/>
          </a:p>
          <a:p>
            <a:pPr lvl="1"/>
            <a:r>
              <a:rPr lang="zh-CN" altLang="en-US" dirty="0"/>
              <a:t>存储器</a:t>
            </a:r>
            <a:endParaRPr lang="en-US" altLang="zh-CN" dirty="0"/>
          </a:p>
          <a:p>
            <a:pPr lvl="2"/>
            <a:r>
              <a:rPr lang="zh-CN" altLang="en-US" dirty="0"/>
              <a:t>联想记忆模型</a:t>
            </a:r>
          </a:p>
        </p:txBody>
      </p:sp>
    </p:spTree>
    <p:extLst>
      <p:ext uri="{BB962C8B-B14F-4D97-AF65-F5344CB8AC3E}">
        <p14:creationId xmlns:p14="http://schemas.microsoft.com/office/powerpoint/2010/main" val="173736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2A3AB-E1C5-49D2-B39C-234E56E133EF}"/>
              </a:ext>
            </a:extLst>
          </p:cNvPr>
          <p:cNvSpPr>
            <a:spLocks noGrp="1"/>
          </p:cNvSpPr>
          <p:nvPr>
            <p:ph type="ctrTitle"/>
          </p:nvPr>
        </p:nvSpPr>
        <p:spPr/>
        <p:txBody>
          <a:bodyPr/>
          <a:lstStyle/>
          <a:p>
            <a:r>
              <a:rPr lang="zh-CN" altLang="en-US" dirty="0"/>
              <a:t>应用到机器学习</a:t>
            </a:r>
          </a:p>
        </p:txBody>
      </p:sp>
    </p:spTree>
    <p:extLst>
      <p:ext uri="{BB962C8B-B14F-4D97-AF65-F5344CB8AC3E}">
        <p14:creationId xmlns:p14="http://schemas.microsoft.com/office/powerpoint/2010/main" val="3156670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a:t>应用到机器学习</a:t>
            </a:r>
            <a:endParaRPr lang="zh-CN" altLang="en-US" dirty="0"/>
          </a:p>
        </p:txBody>
      </p:sp>
      <p:sp>
        <p:nvSpPr>
          <p:cNvPr id="3" name="内容占位符 2">
            <a:extLst>
              <a:ext uri="{FF2B5EF4-FFF2-40B4-BE49-F238E27FC236}">
                <a16:creationId xmlns:a16="http://schemas.microsoft.com/office/drawing/2014/main" id="{447268CF-0F16-47F1-9D25-3C10E1C1A6DE}"/>
              </a:ext>
            </a:extLst>
          </p:cNvPr>
          <p:cNvSpPr>
            <a:spLocks noGrp="1"/>
          </p:cNvSpPr>
          <p:nvPr>
            <p:ph idx="1"/>
          </p:nvPr>
        </p:nvSpPr>
        <p:spPr/>
        <p:txBody>
          <a:bodyPr/>
          <a:lstStyle/>
          <a:p>
            <a:r>
              <a:rPr lang="zh-CN" altLang="en-US"/>
              <a:t>序列到类别</a:t>
            </a:r>
          </a:p>
          <a:p>
            <a:r>
              <a:rPr lang="zh-CN" altLang="en-US"/>
              <a:t>同步的序列到序列模式</a:t>
            </a:r>
            <a:endParaRPr lang="en-US" altLang="zh-CN"/>
          </a:p>
          <a:p>
            <a:r>
              <a:rPr lang="zh-CN" altLang="en-US"/>
              <a:t>异步的序列到序列模式</a:t>
            </a:r>
          </a:p>
          <a:p>
            <a:endParaRPr lang="zh-CN" altLang="en-US"/>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3" name="内容占位符 2"/>
          <p:cNvSpPr>
            <a:spLocks noGrp="1"/>
          </p:cNvSpPr>
          <p:nvPr>
            <p:ph idx="1"/>
          </p:nvPr>
        </p:nvSpPr>
        <p:spPr/>
        <p:txBody>
          <a:bodyPr/>
          <a:lstStyle/>
          <a:p>
            <a:r>
              <a:rPr lang="zh-CN" altLang="en-US"/>
              <a:t>序列到类别</a:t>
            </a:r>
            <a:endParaRPr lang="zh-CN" altLang="en-US" dirty="0"/>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007" y="2209801"/>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idx="1"/>
          </p:nvPr>
        </p:nvSpPr>
        <p:spPr/>
        <p:txBody>
          <a:bodyPr/>
          <a:lstStyle/>
          <a:p>
            <a:r>
              <a:rPr lang="zh-CN" altLang="en-US"/>
              <a:t>情感分类</a:t>
            </a:r>
            <a:endParaRPr lang="zh-TW" altLang="en-US" dirty="0"/>
          </a:p>
        </p:txBody>
      </p:sp>
      <p:sp>
        <p:nvSpPr>
          <p:cNvPr id="18" name="矩形 17"/>
          <p:cNvSpPr/>
          <p:nvPr/>
        </p:nvSpPr>
        <p:spPr>
          <a:xfrm>
            <a:off x="2778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737680"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679982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776223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87246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6096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3258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4209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7275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8226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6320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3030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3985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5430992"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7039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8011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8977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2778756" y="5824078"/>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4721348"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5192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4969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3738882" y="5810359"/>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6799825" y="5862930"/>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4723158" y="5833663"/>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7769138" y="5867046"/>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8743552" y="5842900"/>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5198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3703909" y="2659705"/>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3690220" y="3091664"/>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3697064" y="3569142"/>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4284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6377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8482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4170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6248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8482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5422154"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5863424"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3009588" y="3450126"/>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3970256" y="3450126"/>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4953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6088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6096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同步的序列到序列模式</a:t>
            </a:r>
          </a:p>
          <a:p>
            <a:endParaRPr lang="zh-CN" altLang="en-US" dirty="0"/>
          </a:p>
        </p:txBody>
      </p:sp>
      <p:pic>
        <p:nvPicPr>
          <p:cNvPr id="4" name="图片 3">
            <a:extLst>
              <a:ext uri="{FF2B5EF4-FFF2-40B4-BE49-F238E27FC236}">
                <a16:creationId xmlns:a16="http://schemas.microsoft.com/office/drawing/2014/main" id="{F6B45C5C-A6CF-4C0A-85B8-165374592EFC}"/>
              </a:ext>
            </a:extLst>
          </p:cNvPr>
          <p:cNvPicPr>
            <a:picLocks noChangeAspect="1"/>
          </p:cNvPicPr>
          <p:nvPr/>
        </p:nvPicPr>
        <p:blipFill>
          <a:blip r:embed="rId2"/>
          <a:stretch>
            <a:fillRect/>
          </a:stretch>
        </p:blipFill>
        <p:spPr>
          <a:xfrm>
            <a:off x="3505200" y="2514600"/>
            <a:ext cx="3657600" cy="1684328"/>
          </a:xfrm>
          <a:prstGeom prst="rect">
            <a:avLst/>
          </a:prstGeom>
        </p:spPr>
      </p:pic>
    </p:spTree>
    <p:extLst>
      <p:ext uri="{BB962C8B-B14F-4D97-AF65-F5344CB8AC3E}">
        <p14:creationId xmlns:p14="http://schemas.microsoft.com/office/powerpoint/2010/main" val="511046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r>
              <a:rPr lang="zh-CN" altLang="en-US"/>
              <a:t>中文分词</a:t>
            </a:r>
            <a:endParaRPr lang="zh-TW" altLang="en-US"/>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2697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3685724"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666041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765197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864353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3159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4150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7125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8117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6134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2949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3940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6913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7904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8895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2697648" y="5253336"/>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4677287"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5142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4931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3691781" y="5253336"/>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6674180" y="5253336"/>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4685914" y="5253336"/>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7668313" y="5253336"/>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8662444" y="5253336"/>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5668850"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5922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5680047" y="5253336"/>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2918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3909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6883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7874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8865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2713154" y="2967336"/>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4900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3707288" y="2967336"/>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6689686" y="2967336"/>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4701420" y="2967336"/>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7683819" y="2967336"/>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8677950" y="2967336"/>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5891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5695553" y="2967336"/>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同步的序列到序列模式</a:t>
            </a:r>
            <a:endParaRPr lang="zh-CN" altLang="en-US" dirty="0"/>
          </a:p>
        </p:txBody>
      </p:sp>
      <p:sp>
        <p:nvSpPr>
          <p:cNvPr id="5" name="内容占位符 4"/>
          <p:cNvSpPr>
            <a:spLocks noGrp="1"/>
          </p:cNvSpPr>
          <p:nvPr>
            <p:ph idx="1"/>
          </p:nvPr>
        </p:nvSpPr>
        <p:spPr/>
        <p:txBody>
          <a:bodyPr/>
          <a:lstStyle/>
          <a:p>
            <a:r>
              <a:rPr lang="zh-CN" altLang="en-US"/>
              <a:t>信息抽取</a:t>
            </a:r>
            <a:r>
              <a:rPr lang="en-US" altLang="zh-CN"/>
              <a:t>(Information Extraction</a:t>
            </a:r>
            <a:r>
              <a:rPr lang="zh-CN" altLang="en-US"/>
              <a:t>，</a:t>
            </a:r>
            <a:r>
              <a:rPr lang="en-US" altLang="zh-CN"/>
              <a:t>IE)</a:t>
            </a:r>
          </a:p>
          <a:p>
            <a:pPr lvl="1"/>
            <a:r>
              <a:rPr lang="zh-CN" altLang="en-US"/>
              <a:t>从无结构的文本中抽取结构化的信息，形成知识</a:t>
            </a:r>
            <a:endParaRPr lang="en-US" altLang="zh-CN" dirty="0"/>
          </a:p>
        </p:txBody>
      </p:sp>
      <p:sp>
        <p:nvSpPr>
          <p:cNvPr id="3" name="文本框 2"/>
          <p:cNvSpPr txBox="1"/>
          <p:nvPr/>
        </p:nvSpPr>
        <p:spPr>
          <a:xfrm>
            <a:off x="2209800" y="2590801"/>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a:t>参考资料</a:t>
            </a:r>
            <a:endParaRPr lang="zh-CN" altLang="en-US" dirty="0"/>
          </a:p>
        </p:txBody>
      </p:sp>
      <p:sp>
        <p:nvSpPr>
          <p:cNvPr id="3" name="内容占位符 2">
            <a:extLst>
              <a:ext uri="{FF2B5EF4-FFF2-40B4-BE49-F238E27FC236}">
                <a16:creationId xmlns:a16="http://schemas.microsoft.com/office/drawing/2014/main" id="{8D1BB1EF-AC63-40AB-A7E5-A025FD85C5B3}"/>
              </a:ext>
            </a:extLst>
          </p:cNvPr>
          <p:cNvSpPr>
            <a:spLocks noGrp="1"/>
          </p:cNvSpPr>
          <p:nvPr>
            <p:ph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pPr lvl="1"/>
            <a:r>
              <a:rPr lang="en-US" altLang="zh-TW"/>
              <a:t>Connectionist Temporal Classification</a:t>
            </a:r>
            <a:r>
              <a:rPr lang="zh-TW" altLang="en-US"/>
              <a:t> </a:t>
            </a:r>
            <a:r>
              <a:rPr lang="en-US" altLang="zh-TW"/>
              <a:t>(CTC) [Alex Graves, ICML’06][Alex Graves, ICML’14][Haşim Sak, Interspeech’15][Jie Li, Interspeech’15][Andrew Senior, ASRU’15]</a:t>
            </a:r>
          </a:p>
          <a:p>
            <a:endParaRPr lang="en-US" altLang="zh-TW" dirty="0"/>
          </a:p>
        </p:txBody>
      </p:sp>
      <p:grpSp>
        <p:nvGrpSpPr>
          <p:cNvPr id="21" name="群組 20"/>
          <p:cNvGrpSpPr/>
          <p:nvPr/>
        </p:nvGrpSpPr>
        <p:grpSpPr>
          <a:xfrm>
            <a:off x="1955370" y="3759967"/>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6949370" y="3767014"/>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2062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483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904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325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3745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166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587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008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2183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2607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030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453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3877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4300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4724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5147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071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7492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913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8334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755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175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596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10017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7192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7616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8039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8463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8886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9309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9733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10156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2887936" y="2796177"/>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3341834" y="3311643"/>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7955291" y="2743201"/>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8409189"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2483393"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3730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7480137"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8720217"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9644509"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2159230" y="5594027"/>
            <a:ext cx="3173419" cy="457065"/>
            <a:chOff x="467932" y="3914400"/>
            <a:chExt cx="2909888" cy="576263"/>
          </a:xfrm>
        </p:grpSpPr>
        <p:pic>
          <p:nvPicPr>
            <p:cNvPr id="7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7056718" y="5573887"/>
            <a:ext cx="3173419" cy="457065"/>
            <a:chOff x="467932" y="3914400"/>
            <a:chExt cx="2909888" cy="576263"/>
          </a:xfrm>
        </p:grpSpPr>
        <p:pic>
          <p:nvPicPr>
            <p:cNvPr id="7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254032" y="2796176"/>
            <a:ext cx="1620957" cy="523220"/>
          </a:xfrm>
          <a:prstGeom prst="rect">
            <a:avLst/>
          </a:prstGeom>
          <a:noFill/>
        </p:spPr>
        <p:txBody>
          <a:bodyPr wrap="none" rtlCol="0">
            <a:spAutoFit/>
          </a:bodyPr>
          <a:lstStyle/>
          <a:p>
            <a:r>
              <a:rPr lang="zh-CN" altLang="en-US" sz="2800" dirty="0"/>
              <a:t>语音识别</a:t>
            </a:r>
          </a:p>
        </p:txBody>
      </p:sp>
    </p:spTree>
    <p:custDataLst>
      <p:tags r:id="rId1"/>
    </p:custDataLst>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异步的序列到序列模式</a:t>
            </a:r>
          </a:p>
          <a:p>
            <a:endParaRPr lang="zh-CN" altLang="en-US" dirty="0"/>
          </a:p>
        </p:txBody>
      </p:sp>
      <p:pic>
        <p:nvPicPr>
          <p:cNvPr id="4" name="图片 3">
            <a:extLst>
              <a:ext uri="{FF2B5EF4-FFF2-40B4-BE49-F238E27FC236}">
                <a16:creationId xmlns:a16="http://schemas.microsoft.com/office/drawing/2014/main" id="{8C8339D1-DBF6-4ABF-91DB-541845D4E46D}"/>
              </a:ext>
            </a:extLst>
          </p:cNvPr>
          <p:cNvPicPr>
            <a:picLocks noChangeAspect="1"/>
          </p:cNvPicPr>
          <p:nvPr/>
        </p:nvPicPr>
        <p:blipFill>
          <a:blip r:embed="rId2"/>
          <a:stretch>
            <a:fillRect/>
          </a:stretch>
        </p:blipFill>
        <p:spPr>
          <a:xfrm>
            <a:off x="2362200" y="2743200"/>
            <a:ext cx="6647229" cy="1524032"/>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4131806"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a:t>异步的序列到序列模式</a:t>
            </a:r>
            <a:endParaRPr lang="zh-CN" altLang="en-US" dirty="0"/>
          </a:p>
        </p:txBody>
      </p:sp>
      <p:sp>
        <p:nvSpPr>
          <p:cNvPr id="3" name="內容版面配置區 2"/>
          <p:cNvSpPr>
            <a:spLocks noGrp="1"/>
          </p:cNvSpPr>
          <p:nvPr>
            <p:ph idx="1"/>
          </p:nvPr>
        </p:nvSpPr>
        <p:spPr/>
        <p:txBody>
          <a:bodyPr/>
          <a:lstStyle/>
          <a:p>
            <a:r>
              <a:rPr lang="zh-CN" altLang="en-US"/>
              <a:t>机器翻译</a:t>
            </a:r>
            <a:endParaRPr lang="zh-TW" altLang="en-US"/>
          </a:p>
          <a:p>
            <a:endParaRPr lang="zh-TW" altLang="en-US" dirty="0"/>
          </a:p>
        </p:txBody>
      </p:sp>
      <p:grpSp>
        <p:nvGrpSpPr>
          <p:cNvPr id="8" name="群組 7"/>
          <p:cNvGrpSpPr/>
          <p:nvPr/>
        </p:nvGrpSpPr>
        <p:grpSpPr>
          <a:xfrm>
            <a:off x="3164750"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3164749" y="366215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412367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508608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604849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701090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4137807"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7005586"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4056057" y="2730092"/>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6910544" y="2729641"/>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3410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4366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4375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4984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5940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7256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3644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595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5562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512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01888"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7967071"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7872029" y="2729641"/>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8205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7503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4572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5542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6513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7484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参数学习</a:t>
            </a:r>
            <a:endParaRPr lang="zh-CN" altLang="en-US" dirty="0"/>
          </a:p>
        </p:txBody>
      </p:sp>
      <p:sp>
        <p:nvSpPr>
          <p:cNvPr id="3" name="内容占位符 2"/>
          <p:cNvSpPr>
            <a:spLocks noGrp="1"/>
          </p:cNvSpPr>
          <p:nvPr>
            <p:ph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dirty="0" err="1"/>
              <a:t>x,y</a:t>
            </a:r>
            <a:r>
              <a:rPr lang="en-US" altLang="zh-CN" dirty="0"/>
              <a:t>)</a:t>
            </a:r>
            <a:r>
              <a:rPr lang="zh-CN" altLang="en-US" dirty="0"/>
              <a:t>，其中</a:t>
            </a:r>
            <a:endParaRPr lang="en-US" altLang="zh-CN" dirty="0"/>
          </a:p>
          <a:p>
            <a:pPr lvl="2"/>
            <a:r>
              <a:rPr lang="en-US" altLang="zh-CN" dirty="0"/>
              <a:t>x = (x1 ,… ,</a:t>
            </a:r>
            <a:r>
              <a:rPr lang="en-US" altLang="zh-CN" dirty="0" err="1"/>
              <a:t>xT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dirty="0"/>
              <a:t>y = (y1 ,… ,</a:t>
            </a:r>
            <a:r>
              <a:rPr lang="en-US" altLang="zh-CN" dirty="0" err="1"/>
              <a:t>yT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的瞬时损失函数为</a:t>
            </a:r>
            <a:endParaRPr lang="en-US" altLang="zh-CN" dirty="0"/>
          </a:p>
          <a:p>
            <a:pPr lvl="1"/>
            <a:endParaRPr lang="en-US" altLang="zh-CN" dirty="0"/>
          </a:p>
          <a:p>
            <a:pPr lvl="1"/>
            <a:endParaRPr lang="en-US" altLang="zh-CN" dirty="0"/>
          </a:p>
          <a:p>
            <a:r>
              <a:rPr lang="zh-CN" altLang="en-US" dirty="0"/>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717" y="4638667"/>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319235"/>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a:t>
            </a:r>
            <a:endParaRPr lang="zh-CN" altLang="en-US" dirty="0"/>
          </a:p>
        </p:txBody>
      </p:sp>
      <p:sp>
        <p:nvSpPr>
          <p:cNvPr id="3" name="内容占位符 2"/>
          <p:cNvSpPr>
            <a:spLocks noGrp="1"/>
          </p:cNvSpPr>
          <p:nvPr>
            <p:ph idx="1"/>
          </p:nvPr>
        </p:nvSpPr>
        <p:spPr/>
        <p:txBody>
          <a:bodyPr/>
          <a:lstStyle/>
          <a:p>
            <a:r>
              <a:rPr lang="zh-CN" altLang="en-US"/>
              <a:t>随时间反向传播算法</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2209801"/>
            <a:ext cx="6630325" cy="2276793"/>
          </a:xfrm>
          <a:prstGeom prst="rect">
            <a:avLst/>
          </a:prstGeom>
        </p:spPr>
      </p:pic>
      <p:pic>
        <p:nvPicPr>
          <p:cNvPr id="5" name="图片 4">
            <a:extLst>
              <a:ext uri="{FF2B5EF4-FFF2-40B4-BE49-F238E27FC236}">
                <a16:creationId xmlns:a16="http://schemas.microsoft.com/office/drawing/2014/main" id="{D2D9E1B5-535B-428B-B296-5FBA523D0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04" y="1179718"/>
            <a:ext cx="4437022" cy="685876"/>
          </a:xfrm>
          <a:prstGeom prst="rect">
            <a:avLst/>
          </a:prstGeom>
        </p:spPr>
      </p:pic>
      <p:pic>
        <p:nvPicPr>
          <p:cNvPr id="7" name="图片 6">
            <a:extLst>
              <a:ext uri="{FF2B5EF4-FFF2-40B4-BE49-F238E27FC236}">
                <a16:creationId xmlns:a16="http://schemas.microsoft.com/office/drawing/2014/main" id="{462C9AE1-AE27-43F5-8B33-FFBDF74B8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723" y="4477999"/>
            <a:ext cx="2961613" cy="1211118"/>
          </a:xfrm>
          <a:prstGeom prst="rect">
            <a:avLst/>
          </a:prstGeom>
        </p:spPr>
      </p:pic>
      <p:pic>
        <p:nvPicPr>
          <p:cNvPr id="8" name="图片 7">
            <a:extLst>
              <a:ext uri="{FF2B5EF4-FFF2-40B4-BE49-F238E27FC236}">
                <a16:creationId xmlns:a16="http://schemas.microsoft.com/office/drawing/2014/main" id="{D21D6B56-2E48-44F7-9A4C-B4794906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4670955"/>
            <a:ext cx="3607198" cy="939904"/>
          </a:xfrm>
          <a:prstGeom prst="rect">
            <a:avLst/>
          </a:prstGeom>
        </p:spPr>
      </p:pic>
      <p:sp>
        <p:nvSpPr>
          <p:cNvPr id="9" name="矩形 8">
            <a:extLst>
              <a:ext uri="{FF2B5EF4-FFF2-40B4-BE49-F238E27FC236}">
                <a16:creationId xmlns:a16="http://schemas.microsoft.com/office/drawing/2014/main" id="{15827190-BB71-4E33-BDA2-1FD0FA5B73EE}"/>
              </a:ext>
            </a:extLst>
          </p:cNvPr>
          <p:cNvSpPr/>
          <p:nvPr/>
        </p:nvSpPr>
        <p:spPr>
          <a:xfrm>
            <a:off x="2895600" y="5777315"/>
            <a:ext cx="6858000" cy="369332"/>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54486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DE8406-C71F-498B-AEB9-9DB13E6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67635"/>
            <a:ext cx="3607198" cy="939904"/>
          </a:xfrm>
          <a:prstGeom prst="rect">
            <a:avLst/>
          </a:prstGeom>
        </p:spPr>
      </p:pic>
      <p:sp>
        <p:nvSpPr>
          <p:cNvPr id="2" name="标题 1"/>
          <p:cNvSpPr>
            <a:spLocks noGrp="1"/>
          </p:cNvSpPr>
          <p:nvPr>
            <p:ph type="title"/>
          </p:nvPr>
        </p:nvSpPr>
        <p:spPr/>
        <p:txBody>
          <a:bodyPr/>
          <a:lstStyle/>
          <a:p>
            <a:r>
              <a:rPr lang="zh-CN" altLang="en-US"/>
              <a:t>梯度消失</a:t>
            </a:r>
            <a:r>
              <a:rPr lang="en-US" altLang="zh-CN"/>
              <a:t>/</a:t>
            </a:r>
            <a:r>
              <a:rPr lang="zh-CN" altLang="en-US"/>
              <a:t>爆炸</a:t>
            </a:r>
            <a:endParaRPr lang="zh-CN" altLang="en-US" dirty="0"/>
          </a:p>
        </p:txBody>
      </p:sp>
      <p:sp>
        <p:nvSpPr>
          <p:cNvPr id="3" name="内容占位符 2"/>
          <p:cNvSpPr>
            <a:spLocks noGrp="1"/>
          </p:cNvSpPr>
          <p:nvPr>
            <p:ph idx="1"/>
          </p:nvPr>
        </p:nvSpPr>
        <p:spPr/>
        <p:txBody>
          <a:bodyPr/>
          <a:lstStyle/>
          <a:p>
            <a:r>
              <a:rPr lang="zh-CN" altLang="en-US"/>
              <a:t>梯度</a:t>
            </a:r>
            <a:endParaRPr lang="en-US" altLang="zh-CN"/>
          </a:p>
          <a:p>
            <a:endParaRPr lang="en-US" altLang="zh-CN"/>
          </a:p>
          <a:p>
            <a:r>
              <a:rPr lang="zh-CN" altLang="en-US"/>
              <a:t>其中</a:t>
            </a:r>
            <a:endParaRPr lang="en-US" altLang="zh-CN"/>
          </a:p>
          <a:p>
            <a:endParaRPr lang="en-US" altLang="zh-CN"/>
          </a:p>
          <a:p>
            <a:endParaRPr lang="en-US" altLang="zh-CN"/>
          </a:p>
          <a:p>
            <a:endParaRPr lang="en-US" altLang="zh-CN"/>
          </a:p>
          <a:p>
            <a:endParaRPr lang="en-US" altLang="zh-CN" dirty="0"/>
          </a:p>
        </p:txBody>
      </p:sp>
      <p:sp>
        <p:nvSpPr>
          <p:cNvPr id="7" name="矩形 6"/>
          <p:cNvSpPr/>
          <p:nvPr/>
        </p:nvSpPr>
        <p:spPr>
          <a:xfrm>
            <a:off x="2528756" y="4608495"/>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长程依赖问题</a:t>
            </a:r>
            <a:r>
              <a:rPr lang="zh-CN" altLang="en-US" sz="2400" dirty="0"/>
              <a:t>。</a:t>
            </a:r>
          </a:p>
        </p:txBody>
      </p:sp>
      <p:cxnSp>
        <p:nvCxnSpPr>
          <p:cNvPr id="10" name="直接连接符 9"/>
          <p:cNvCxnSpPr>
            <a:cxnSpLocks/>
          </p:cNvCxnSpPr>
          <p:nvPr/>
        </p:nvCxnSpPr>
        <p:spPr>
          <a:xfrm>
            <a:off x="57912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6218314" y="3733800"/>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218314" y="3733800"/>
                <a:ext cx="372986" cy="369332"/>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02A3C8A-3FE5-4C86-89AC-5B977C964F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590" y="1219199"/>
            <a:ext cx="2961613" cy="1211118"/>
          </a:xfrm>
          <a:prstGeom prst="rect">
            <a:avLst/>
          </a:prstGeom>
        </p:spPr>
      </p:pic>
    </p:spTree>
    <p:extLst>
      <p:ext uri="{BB962C8B-B14F-4D97-AF65-F5344CB8AC3E}">
        <p14:creationId xmlns:p14="http://schemas.microsoft.com/office/powerpoint/2010/main" val="315900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循环神经网络在时间维度上非常深！</a:t>
            </a:r>
            <a:endParaRPr lang="en-US" altLang="zh-CN"/>
          </a:p>
          <a:p>
            <a:pPr lvl="1"/>
            <a:r>
              <a:rPr lang="zh-CN" altLang="en-US"/>
              <a:t>梯度消失或梯度爆炸</a:t>
            </a:r>
            <a:endParaRPr lang="en-US" altLang="zh-CN"/>
          </a:p>
          <a:p>
            <a:pPr lvl="1"/>
            <a:endParaRPr lang="en-US" altLang="zh-CN"/>
          </a:p>
          <a:p>
            <a:r>
              <a:rPr lang="zh-CN" altLang="en-US"/>
              <a:t>如何改进？</a:t>
            </a:r>
            <a:endParaRPr lang="en-US" altLang="zh-CN"/>
          </a:p>
          <a:p>
            <a:pPr lvl="1"/>
            <a:r>
              <a:rPr lang="zh-CN" altLang="en-US"/>
              <a:t>梯度爆炸问题</a:t>
            </a:r>
            <a:endParaRPr lang="en-US" altLang="zh-CN"/>
          </a:p>
          <a:p>
            <a:pPr lvl="2"/>
            <a:r>
              <a:rPr lang="zh-CN" altLang="en-US"/>
              <a:t>权重衰减</a:t>
            </a:r>
            <a:endParaRPr lang="en-US" altLang="zh-CN"/>
          </a:p>
          <a:p>
            <a:pPr lvl="2"/>
            <a:r>
              <a:rPr lang="zh-CN" altLang="en-US"/>
              <a:t>梯度截断</a:t>
            </a:r>
            <a:endParaRPr lang="en-US" altLang="zh-CN"/>
          </a:p>
          <a:p>
            <a:pPr lvl="2"/>
            <a:endParaRPr lang="en-US" altLang="zh-CN"/>
          </a:p>
          <a:p>
            <a:pPr lvl="1"/>
            <a:r>
              <a:rPr lang="zh-CN" altLang="en-US"/>
              <a:t>梯度消失问题</a:t>
            </a:r>
            <a:endParaRPr lang="en-US" altLang="zh-CN"/>
          </a:p>
          <a:p>
            <a:pPr lvl="2"/>
            <a:r>
              <a:rPr lang="zh-CN" altLang="en-US"/>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改进方法</a:t>
            </a:r>
            <a:endParaRPr lang="en-US" altLang="zh-CN"/>
          </a:p>
          <a:p>
            <a:pPr lvl="1"/>
            <a:r>
              <a:rPr lang="zh-CN" altLang="en-US"/>
              <a:t>循环边改为线性依赖关系</a:t>
            </a:r>
            <a:endParaRPr lang="en-US" altLang="zh-CN"/>
          </a:p>
          <a:p>
            <a:pPr lvl="1"/>
            <a:endParaRPr lang="en-US" altLang="zh-CN"/>
          </a:p>
          <a:p>
            <a:pPr lvl="1"/>
            <a:endParaRPr lang="en-US" altLang="zh-CN"/>
          </a:p>
          <a:p>
            <a:pPr lvl="1"/>
            <a:endParaRPr lang="en-US" altLang="zh-CN"/>
          </a:p>
          <a:p>
            <a:pPr lvl="1"/>
            <a:r>
              <a:rPr lang="zh-CN" altLang="en-US"/>
              <a:t>增加非线性</a:t>
            </a:r>
            <a:endParaRPr lang="en-US" altLang="zh-CN"/>
          </a:p>
          <a:p>
            <a:pPr lvl="1"/>
            <a:endParaRPr lang="zh-CN" altLang="en-US"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057400"/>
            <a:ext cx="3639058" cy="74305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234" y="4102943"/>
            <a:ext cx="4715533" cy="838317"/>
          </a:xfrm>
          <a:prstGeom prst="rect">
            <a:avLst/>
          </a:prstGeom>
        </p:spPr>
      </p:pic>
      <p:sp>
        <p:nvSpPr>
          <p:cNvPr id="5" name="文本框 4"/>
          <p:cNvSpPr txBox="1"/>
          <p:nvPr/>
        </p:nvSpPr>
        <p:spPr>
          <a:xfrm>
            <a:off x="7315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custDataLst>
      <p:tags r:id="rId1"/>
    </p:custDataLst>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800600"/>
            <a:ext cx="3323492" cy="13716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6" y="5381516"/>
            <a:ext cx="2486372" cy="790685"/>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4795158"/>
            <a:ext cx="3105583" cy="381053"/>
          </a:xfrm>
          <a:prstGeom prst="rect">
            <a:avLst/>
          </a:prstGeom>
        </p:spPr>
      </p:pic>
      <p:pic>
        <p:nvPicPr>
          <p:cNvPr id="8" name="图片 7">
            <a:extLst>
              <a:ext uri="{FF2B5EF4-FFF2-40B4-BE49-F238E27FC236}">
                <a16:creationId xmlns:a16="http://schemas.microsoft.com/office/drawing/2014/main" id="{E315CC9B-9F00-4A89-B27D-C3D7A80515AC}"/>
              </a:ext>
            </a:extLst>
          </p:cNvPr>
          <p:cNvPicPr>
            <a:picLocks noChangeAspect="1"/>
          </p:cNvPicPr>
          <p:nvPr/>
        </p:nvPicPr>
        <p:blipFill>
          <a:blip r:embed="rId6"/>
          <a:stretch>
            <a:fillRect/>
          </a:stretch>
        </p:blipFill>
        <p:spPr>
          <a:xfrm>
            <a:off x="2895600" y="1621842"/>
            <a:ext cx="5334000" cy="2405768"/>
          </a:xfrm>
          <a:prstGeom prst="rect">
            <a:avLst/>
          </a:prstGeom>
        </p:spPr>
      </p:pic>
    </p:spTree>
    <p:custDataLst>
      <p:tags r:id="rId1"/>
    </p:custDataLst>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LSTM</a:t>
            </a:r>
            <a:r>
              <a:rPr lang="zh-CN" altLang="en-US"/>
              <a:t>的各种变体</a:t>
            </a:r>
            <a:endParaRPr lang="zh-CN" altLang="en-US" dirty="0"/>
          </a:p>
        </p:txBody>
      </p:sp>
      <p:sp>
        <p:nvSpPr>
          <p:cNvPr id="3" name="内容占位符 2"/>
          <p:cNvSpPr>
            <a:spLocks noGrp="1"/>
          </p:cNvSpPr>
          <p:nvPr>
            <p:ph idx="1"/>
          </p:nvPr>
        </p:nvSpPr>
        <p:spPr/>
        <p:txBody>
          <a:bodyPr/>
          <a:lstStyle/>
          <a:p>
            <a:r>
              <a:rPr lang="zh-CN" altLang="en-US" dirty="0"/>
              <a:t>没有遗忘门</a:t>
            </a:r>
            <a:endParaRPr lang="en-US" altLang="zh-CN" dirty="0"/>
          </a:p>
          <a:p>
            <a:endParaRPr lang="en-US" altLang="zh-CN" dirty="0"/>
          </a:p>
          <a:p>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415" y="1769497"/>
            <a:ext cx="2776415" cy="52142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156"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前馈网络</a:t>
            </a:r>
            <a:endParaRPr lang="en-US" altLang="zh-CN" dirty="0"/>
          </a:p>
        </p:txBody>
      </p:sp>
      <p:sp>
        <p:nvSpPr>
          <p:cNvPr id="3" name="内容占位符 2"/>
          <p:cNvSpPr>
            <a:spLocks noGrp="1"/>
          </p:cNvSpPr>
          <p:nvPr>
            <p:ph idx="1"/>
          </p:nvPr>
        </p:nvSpPr>
        <p:spPr/>
        <p:txBody>
          <a:bodyPr/>
          <a:lstStyle/>
          <a:p>
            <a:r>
              <a:rPr lang="zh-CN" altLang="en-US"/>
              <a:t>连接存在层与层之间，每层的节点之间是无连接的。（无循环）</a:t>
            </a:r>
            <a:endParaRPr lang="en-US" altLang="zh-CN"/>
          </a:p>
          <a:p>
            <a:pPr lvl="1"/>
            <a:r>
              <a:rPr lang="zh-CN" altLang="en-US"/>
              <a:t>输入和输出的维数都是固定的，不能任意改变。无法处理变长的序列数据。</a:t>
            </a:r>
            <a:endParaRPr lang="en-US" altLang="zh-CN"/>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590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Gated Recurrent Unit, GRU</a:t>
            </a:r>
            <a:endParaRPr lang="zh-CN" altLang="en-US" dirty="0"/>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51025"/>
          <a:stretch/>
        </p:blipFill>
        <p:spPr>
          <a:xfrm>
            <a:off x="1752601" y="5053568"/>
            <a:ext cx="4419600" cy="951832"/>
          </a:xfrm>
          <a:prstGeom prst="rect">
            <a:avLst/>
          </a:prstGeom>
        </p:spPr>
      </p:pic>
      <p:pic>
        <p:nvPicPr>
          <p:cNvPr id="7" name="图片 6"/>
          <p:cNvPicPr>
            <a:picLocks noChangeAspect="1"/>
          </p:cNvPicPr>
          <p:nvPr/>
        </p:nvPicPr>
        <p:blipFill>
          <a:blip r:embed="rId4"/>
          <a:stretch>
            <a:fillRect/>
          </a:stretch>
        </p:blipFill>
        <p:spPr>
          <a:xfrm>
            <a:off x="6558787" y="5053568"/>
            <a:ext cx="3684671" cy="857250"/>
          </a:xfrm>
          <a:prstGeom prst="rect">
            <a:avLst/>
          </a:prstGeom>
        </p:spPr>
      </p:pic>
      <p:sp>
        <p:nvSpPr>
          <p:cNvPr id="8" name="矩形 7"/>
          <p:cNvSpPr/>
          <p:nvPr/>
        </p:nvSpPr>
        <p:spPr>
          <a:xfrm>
            <a:off x="1703092"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667451" y="4684236"/>
            <a:ext cx="877163" cy="369332"/>
          </a:xfrm>
          <a:prstGeom prst="rect">
            <a:avLst/>
          </a:prstGeom>
        </p:spPr>
        <p:txBody>
          <a:bodyPr wrap="none">
            <a:spAutoFit/>
          </a:bodyPr>
          <a:lstStyle/>
          <a:p>
            <a:r>
              <a:rPr lang="zh-CN" altLang="en-US" dirty="0">
                <a:solidFill>
                  <a:schemeClr val="accent2"/>
                </a:solidFill>
              </a:rPr>
              <a:t>重置门</a:t>
            </a:r>
          </a:p>
        </p:txBody>
      </p:sp>
      <p:pic>
        <p:nvPicPr>
          <p:cNvPr id="6" name="图片 5">
            <a:extLst>
              <a:ext uri="{FF2B5EF4-FFF2-40B4-BE49-F238E27FC236}">
                <a16:creationId xmlns:a16="http://schemas.microsoft.com/office/drawing/2014/main" id="{9632E2A0-9A76-4D30-92F0-CBF3DD76A5BA}"/>
              </a:ext>
            </a:extLst>
          </p:cNvPr>
          <p:cNvPicPr>
            <a:picLocks noChangeAspect="1"/>
          </p:cNvPicPr>
          <p:nvPr/>
        </p:nvPicPr>
        <p:blipFill>
          <a:blip r:embed="rId5"/>
          <a:stretch>
            <a:fillRect/>
          </a:stretch>
        </p:blipFill>
        <p:spPr>
          <a:xfrm>
            <a:off x="753291" y="1254795"/>
            <a:ext cx="5334000" cy="2633472"/>
          </a:xfrm>
          <a:prstGeom prst="rect">
            <a:avLst/>
          </a:prstGeom>
        </p:spPr>
      </p:pic>
    </p:spTree>
    <p:custDataLst>
      <p:tags r:id="rId1"/>
    </p:custDataLst>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C55CE-1CB8-4803-9833-3F584BDD37B6}"/>
              </a:ext>
            </a:extLst>
          </p:cNvPr>
          <p:cNvSpPr>
            <a:spLocks noGrp="1"/>
          </p:cNvSpPr>
          <p:nvPr>
            <p:ph type="ctrTitle"/>
          </p:nvPr>
        </p:nvSpPr>
        <p:spPr/>
        <p:txBody>
          <a:bodyPr/>
          <a:lstStyle/>
          <a:p>
            <a:r>
              <a:rPr lang="zh-CN" altLang="en-US" dirty="0"/>
              <a:t>深层模型</a:t>
            </a:r>
          </a:p>
        </p:txBody>
      </p:sp>
    </p:spTree>
    <p:extLst>
      <p:ext uri="{BB962C8B-B14F-4D97-AF65-F5344CB8AC3E}">
        <p14:creationId xmlns:p14="http://schemas.microsoft.com/office/powerpoint/2010/main" val="2303528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堆叠循环神经网络</a:t>
            </a:r>
            <a:endParaRPr lang="zh-CN" altLang="en-US" dirty="0"/>
          </a:p>
        </p:txBody>
      </p:sp>
      <p:pic>
        <p:nvPicPr>
          <p:cNvPr id="5" name="图片 4">
            <a:extLst>
              <a:ext uri="{FF2B5EF4-FFF2-40B4-BE49-F238E27FC236}">
                <a16:creationId xmlns:a16="http://schemas.microsoft.com/office/drawing/2014/main" id="{C9899005-4ABE-4F41-BECF-113F7BE93621}"/>
              </a:ext>
            </a:extLst>
          </p:cNvPr>
          <p:cNvPicPr>
            <a:picLocks noChangeAspect="1"/>
          </p:cNvPicPr>
          <p:nvPr/>
        </p:nvPicPr>
        <p:blipFill>
          <a:blip r:embed="rId3"/>
          <a:stretch>
            <a:fillRect/>
          </a:stretch>
        </p:blipFill>
        <p:spPr>
          <a:xfrm>
            <a:off x="2971800" y="2192553"/>
            <a:ext cx="5815754" cy="247289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双向循环神经网络</a:t>
            </a:r>
            <a:endParaRPr lang="zh-CN" altLang="en-US" dirty="0"/>
          </a:p>
        </p:txBody>
      </p:sp>
      <p:pic>
        <p:nvPicPr>
          <p:cNvPr id="7" name="图片 6">
            <a:extLst>
              <a:ext uri="{FF2B5EF4-FFF2-40B4-BE49-F238E27FC236}">
                <a16:creationId xmlns:a16="http://schemas.microsoft.com/office/drawing/2014/main" id="{5CDE3618-E09F-4416-9130-5EEC9EAE29FD}"/>
              </a:ext>
            </a:extLst>
          </p:cNvPr>
          <p:cNvPicPr>
            <a:picLocks noChangeAspect="1"/>
          </p:cNvPicPr>
          <p:nvPr/>
        </p:nvPicPr>
        <p:blipFill>
          <a:blip r:embed="rId2"/>
          <a:stretch>
            <a:fillRect/>
          </a:stretch>
        </p:blipFill>
        <p:spPr>
          <a:xfrm>
            <a:off x="2590800" y="2209800"/>
            <a:ext cx="6021356" cy="2560890"/>
          </a:xfrm>
          <a:prstGeom prst="rect">
            <a:avLst/>
          </a:prstGeom>
        </p:spPr>
      </p:pic>
    </p:spTree>
    <p:extLst>
      <p:ext uri="{BB962C8B-B14F-4D97-AF65-F5344CB8AC3E}">
        <p14:creationId xmlns:p14="http://schemas.microsoft.com/office/powerpoint/2010/main" val="3119641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A1A076-A34F-415A-B38F-B18D19346C92}"/>
              </a:ext>
            </a:extLst>
          </p:cNvPr>
          <p:cNvSpPr>
            <a:spLocks noGrp="1"/>
          </p:cNvSpPr>
          <p:nvPr>
            <p:ph type="ctrTitle"/>
          </p:nvPr>
        </p:nvSpPr>
        <p:spPr/>
        <p:txBody>
          <a:bodyPr/>
          <a:lstStyle/>
          <a:p>
            <a:r>
              <a:rPr lang="zh-CN" altLang="zh-CN" dirty="0"/>
              <a:t>扩展到图结构</a:t>
            </a:r>
            <a:endParaRPr lang="zh-CN" altLang="en-US" dirty="0"/>
          </a:p>
        </p:txBody>
      </p:sp>
    </p:spTree>
    <p:extLst>
      <p:ext uri="{BB962C8B-B14F-4D97-AF65-F5344CB8AC3E}">
        <p14:creationId xmlns:p14="http://schemas.microsoft.com/office/powerpoint/2010/main" val="22091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扩展到图结构</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04423813"/>
              </p:ext>
            </p:extLst>
          </p:nvPr>
        </p:nvGraphicFramePr>
        <p:xfrm>
          <a:off x="609600" y="1066800"/>
          <a:ext cx="10972800" cy="506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自然语言的句法结构</a:t>
            </a:r>
            <a:endParaRPr lang="zh-CN" altLang="en-US" dirty="0"/>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br>
              <a:rPr lang="en-US" altLang="zh-CN"/>
            </a:br>
            <a:r>
              <a:rPr lang="en-US" altLang="zh-CN"/>
              <a:t>Recursive Neural Network</a:t>
            </a:r>
            <a:endParaRPr lang="zh-CN" altLang="en-US" dirty="0"/>
          </a:p>
        </p:txBody>
      </p:sp>
      <p:sp>
        <p:nvSpPr>
          <p:cNvPr id="8" name="内容占位符 7"/>
          <p:cNvSpPr>
            <a:spLocks noGrp="1"/>
          </p:cNvSpPr>
          <p:nvPr>
            <p:ph idx="1"/>
          </p:nvPr>
        </p:nvSpPr>
        <p:spPr/>
        <p:txBody>
          <a:bodyPr/>
          <a:lstStyle/>
          <a:p>
            <a:r>
              <a:rPr lang="zh-CN" altLang="en-US"/>
              <a:t>递归神经网络实在一个有向图无循环图上共享一个组合函数</a:t>
            </a:r>
            <a:endParaRPr lang="en-US" altLang="zh-CN"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2980984"/>
            <a:ext cx="4477375" cy="2019582"/>
          </a:xfrm>
          <a:prstGeom prst="rect">
            <a:avLst/>
          </a:prstGeom>
        </p:spPr>
      </p:pic>
      <p:pic>
        <p:nvPicPr>
          <p:cNvPr id="4" name="图片 3">
            <a:extLst>
              <a:ext uri="{FF2B5EF4-FFF2-40B4-BE49-F238E27FC236}">
                <a16:creationId xmlns:a16="http://schemas.microsoft.com/office/drawing/2014/main" id="{5DAE2963-7585-4260-A458-D3F00A1AC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1" y="5137354"/>
            <a:ext cx="2096181" cy="825524"/>
          </a:xfrm>
          <a:prstGeom prst="rect">
            <a:avLst/>
          </a:prstGeom>
        </p:spPr>
      </p:pic>
      <p:pic>
        <p:nvPicPr>
          <p:cNvPr id="11" name="图片 10" descr="屏幕剪辑">
            <a:extLst>
              <a:ext uri="{FF2B5EF4-FFF2-40B4-BE49-F238E27FC236}">
                <a16:creationId xmlns:a16="http://schemas.microsoft.com/office/drawing/2014/main" id="{3AA306D5-380E-4646-8D9E-273B9B01B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3073184"/>
            <a:ext cx="2667000" cy="3066202"/>
          </a:xfrm>
          <a:prstGeom prst="rect">
            <a:avLst/>
          </a:prstGeom>
        </p:spPr>
      </p:pic>
    </p:spTree>
    <p:custDataLst>
      <p:tags r:id="rId1"/>
    </p:custDataLst>
    <p:extLst>
      <p:ext uri="{BB962C8B-B14F-4D97-AF65-F5344CB8AC3E}">
        <p14:creationId xmlns:p14="http://schemas.microsoft.com/office/powerpoint/2010/main" val="2493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sp>
        <p:nvSpPr>
          <p:cNvPr id="3" name="内容占位符 2"/>
          <p:cNvSpPr>
            <a:spLocks noGrp="1"/>
          </p:cNvSpPr>
          <p:nvPr>
            <p:ph idx="1"/>
          </p:nvPr>
        </p:nvSpPr>
        <p:spPr/>
        <p:txBody>
          <a:bodyPr/>
          <a:lstStyle/>
          <a:p>
            <a:r>
              <a:rPr lang="zh-CN" altLang="en-US"/>
              <a:t>退化为循环神经网络</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00" y="2514601"/>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1" y="368808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a:t>前馈网络</a:t>
            </a:r>
            <a:endParaRPr lang="zh-CN" altLang="en-US" dirty="0"/>
          </a:p>
        </p:txBody>
      </p:sp>
      <p:sp>
        <p:nvSpPr>
          <p:cNvPr id="3" name="内容占位符 2">
            <a:extLst>
              <a:ext uri="{FF2B5EF4-FFF2-40B4-BE49-F238E27FC236}">
                <a16:creationId xmlns:a16="http://schemas.microsoft.com/office/drawing/2014/main" id="{809E7FCD-420B-4308-BA4C-7A0B23F841F5}"/>
              </a:ext>
            </a:extLst>
          </p:cNvPr>
          <p:cNvSpPr>
            <a:spLocks noGrp="1"/>
          </p:cNvSpPr>
          <p:nvPr>
            <p:ph idx="1"/>
          </p:nvPr>
        </p:nvSpPr>
        <p:spPr/>
        <p:txBody>
          <a:bodyPr/>
          <a:lstStyle/>
          <a:p>
            <a:r>
              <a:rPr lang="zh-CN" altLang="en-US"/>
              <a:t>假设每次输入都是独立的，也就是说每次网络的输出只依赖于当前的输入。</a:t>
            </a:r>
            <a:endParaRPr lang="en-US" altLang="zh-CN"/>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622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pic>
        <p:nvPicPr>
          <p:cNvPr id="4" name="图片 3"/>
          <p:cNvPicPr>
            <a:picLocks noChangeAspect="1"/>
          </p:cNvPicPr>
          <p:nvPr/>
        </p:nvPicPr>
        <p:blipFill>
          <a:blip r:embed="rId3"/>
          <a:stretch>
            <a:fillRect/>
          </a:stretch>
        </p:blipFill>
        <p:spPr>
          <a:xfrm>
            <a:off x="7467600" y="3048001"/>
            <a:ext cx="2743200" cy="1758745"/>
          </a:xfrm>
          <a:prstGeom prst="rect">
            <a:avLst/>
          </a:prstGeom>
        </p:spPr>
      </p:pic>
      <p:cxnSp>
        <p:nvCxnSpPr>
          <p:cNvPr id="6" name="直接连接符 5"/>
          <p:cNvCxnSpPr>
            <a:cxnSpLocks/>
          </p:cNvCxnSpPr>
          <p:nvPr/>
        </p:nvCxnSpPr>
        <p:spPr>
          <a:xfrm>
            <a:off x="7162800" y="1752601"/>
            <a:ext cx="0" cy="38610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13216" y="1676401"/>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4"/>
          <a:stretch>
            <a:fillRect/>
          </a:stretch>
        </p:blipFill>
        <p:spPr>
          <a:xfrm>
            <a:off x="1981201" y="3438877"/>
            <a:ext cx="4557429" cy="2174773"/>
          </a:xfrm>
          <a:prstGeom prst="rect">
            <a:avLst/>
          </a:prstGeom>
        </p:spPr>
      </p:pic>
    </p:spTree>
    <p:custDataLst>
      <p:tags r:id="rId1"/>
    </p:custDataLst>
    <p:extLst>
      <p:ext uri="{BB962C8B-B14F-4D97-AF65-F5344CB8AC3E}">
        <p14:creationId xmlns:p14="http://schemas.microsoft.com/office/powerpoint/2010/main" val="40460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a:t>图网络</a:t>
            </a:r>
            <a:endParaRPr lang="zh-CN" altLang="en-US" dirty="0"/>
          </a:p>
        </p:txBody>
      </p:sp>
      <p:sp>
        <p:nvSpPr>
          <p:cNvPr id="4" name="内容占位符 3">
            <a:extLst>
              <a:ext uri="{FF2B5EF4-FFF2-40B4-BE49-F238E27FC236}">
                <a16:creationId xmlns:a16="http://schemas.microsoft.com/office/drawing/2014/main" id="{8B655F8D-5BF8-4AE7-8E79-9B550770D834}"/>
              </a:ext>
            </a:extLst>
          </p:cNvPr>
          <p:cNvSpPr>
            <a:spLocks noGrp="1"/>
          </p:cNvSpPr>
          <p:nvPr>
            <p:ph idx="1"/>
          </p:nvPr>
        </p:nvSpPr>
        <p:spPr/>
        <p:txBody>
          <a:bodyPr/>
          <a:lstStyle/>
          <a:p>
            <a:r>
              <a:rPr lang="zh-CN" altLang="en-US"/>
              <a:t>在实际应用中，很多数据是图结构的，比如知识图谱、社交网络、分子网络等。而前馈网络和循环网络很难处理图结构的数据。</a:t>
            </a:r>
            <a:endParaRPr lang="en-US" altLang="zh-CN"/>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a:t>图数据</a:t>
            </a:r>
            <a:endParaRPr lang="zh-CN" altLang="en-US" dirty="0"/>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1" y="1371601"/>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6629400" y="750422"/>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241" y="2514601"/>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667001"/>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图网络</a:t>
            </a:r>
            <a:endParaRPr lang="zh-CN" altLang="en-US" dirty="0"/>
          </a:p>
        </p:txBody>
      </p:sp>
      <p:sp>
        <p:nvSpPr>
          <p:cNvPr id="3" name="内容占位符 2"/>
          <p:cNvSpPr>
            <a:spLocks noGrp="1"/>
          </p:cNvSpPr>
          <p:nvPr>
            <p:ph idx="1"/>
          </p:nvPr>
        </p:nvSpPr>
        <p:spPr/>
        <p:txBody>
          <a:bodyPr/>
          <a:lstStyle/>
          <a:p>
            <a:r>
              <a:rPr lang="zh-CN" altLang="en-US"/>
              <a:t>对于一个任意的图结构</a:t>
            </a:r>
            <a:r>
              <a:rPr lang="en-US" altLang="zh-CN"/>
              <a:t>G(V,E)</a:t>
            </a:r>
          </a:p>
          <a:p>
            <a:pPr lvl="1"/>
            <a:r>
              <a:rPr lang="zh-CN" altLang="en-US"/>
              <a:t>更新函数</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读出函数</a:t>
            </a:r>
            <a:endParaRPr lang="en-US" altLang="zh-CN"/>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81200"/>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2841171"/>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1"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循环网络应用</a:t>
            </a:r>
            <a:endParaRPr lang="zh-CN" altLang="en-US" dirty="0"/>
          </a:p>
        </p:txBody>
      </p:sp>
    </p:spTree>
    <p:extLst>
      <p:ext uri="{BB962C8B-B14F-4D97-AF65-F5344CB8AC3E}">
        <p14:creationId xmlns:p14="http://schemas.microsoft.com/office/powerpoint/2010/main" val="2094947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m:rPr>
                            <m:sty m:val="p"/>
                          </m:rPr>
                          <a:rPr lang="en-US" altLang="zh-CN" i="1">
                            <a:latin typeface="Cambria Math" panose="02040503050406030204" pitchFamily="18" charset="0"/>
                          </a:rPr>
                          <m:t>T</m:t>
                        </m:r>
                      </m:sub>
                    </m:sSub>
                    <m:r>
                      <a:rPr lang="en-US" altLang="zh-CN" smtClean="0">
                        <a:latin typeface="Cambria Math" panose="02040503050406030204" pitchFamily="18" charset="0"/>
                      </a:rPr>
                      <m:t>)</m:t>
                    </m:r>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smtClean="0">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smtClean="0">
                                <a:latin typeface="Cambria Math" panose="02040503050406030204" pitchFamily="18" charset="0"/>
                              </a:rPr>
                              <m:t>𝑖</m:t>
                            </m:r>
                            <m:r>
                              <a:rPr lang="en-US" altLang="zh-CN" smtClean="0">
                                <a:latin typeface="Cambria Math" panose="02040503050406030204" pitchFamily="18" charset="0"/>
                              </a:rPr>
                              <m:t>−</m:t>
                            </m:r>
                            <m:r>
                              <a:rPr lang="en-US" altLang="zh-CN" smtClean="0">
                                <a:latin typeface="Cambria Math" panose="02040503050406030204" pitchFamily="18" charset="0"/>
                              </a:rPr>
                              <m:t>𝑛</m:t>
                            </m:r>
                            <m:r>
                              <a:rPr lang="en-US" altLang="zh-CN" smtClean="0">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389" t="-1084"/>
                </a:stretch>
              </a:blipFill>
            </p:spPr>
            <p:txBody>
              <a:bodyPr/>
              <a:lstStyle/>
              <a:p>
                <a:r>
                  <a:rPr lang="zh-CN" altLang="en-US">
                    <a:noFill/>
                  </a:rPr>
                  <a:t> </a:t>
                </a:r>
              </a:p>
            </p:txBody>
          </p:sp>
        </mc:Fallback>
      </mc:AlternateContent>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06455" y="1491840"/>
            <a:ext cx="260759" cy="2607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4324" y="1843507"/>
            <a:ext cx="265021" cy="26502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99672" y="2252275"/>
            <a:ext cx="274320" cy="274320"/>
          </a:xfrm>
          <a:prstGeom prst="rect">
            <a:avLst/>
          </a:prstGeom>
        </p:spPr>
      </p:pic>
      <p:pic>
        <p:nvPicPr>
          <p:cNvPr id="10" name="Picture 9"/>
          <p:cNvPicPr>
            <a:picLocks noChangeAspect="1"/>
          </p:cNvPicPr>
          <p:nvPr/>
        </p:nvPicPr>
        <p:blipFill>
          <a:blip r:embed="rId9"/>
          <a:stretch>
            <a:fillRect/>
          </a:stretch>
        </p:blipFill>
        <p:spPr>
          <a:xfrm>
            <a:off x="7490935" y="1272571"/>
            <a:ext cx="2955172" cy="1959407"/>
          </a:xfrm>
          <a:prstGeom prst="rect">
            <a:avLst/>
          </a:prstGeom>
        </p:spPr>
      </p:pic>
      <p:sp>
        <p:nvSpPr>
          <p:cNvPr id="11" name="TextBox 10"/>
          <p:cNvSpPr txBox="1"/>
          <p:nvPr/>
        </p:nvSpPr>
        <p:spPr>
          <a:xfrm>
            <a:off x="6095521" y="5338163"/>
            <a:ext cx="1505540" cy="369332"/>
          </a:xfrm>
          <a:prstGeom prst="rect">
            <a:avLst/>
          </a:prstGeom>
          <a:noFill/>
        </p:spPr>
        <p:txBody>
          <a:bodyPr wrap="none" rtlCol="0">
            <a:spAutoFit/>
          </a:bodyPr>
          <a:lstStyle/>
          <a:p>
            <a:r>
              <a:rPr lang="en-US" altLang="zh-CN" dirty="0">
                <a:solidFill>
                  <a:srgbClr val="FF0000"/>
                </a:solidFill>
              </a:rPr>
              <a:t>N</a:t>
            </a:r>
            <a:r>
              <a:rPr lang="zh-CN" altLang="en-US" dirty="0">
                <a:solidFill>
                  <a:srgbClr val="FF0000"/>
                </a:solidFill>
              </a:rPr>
              <a:t>元语言模型</a:t>
            </a:r>
          </a:p>
        </p:txBody>
      </p:sp>
    </p:spTree>
    <p:custDataLst>
      <p:tags r:id="rId1"/>
    </p:custDataLst>
    <p:extLst>
      <p:ext uri="{BB962C8B-B14F-4D97-AF65-F5344CB8AC3E}">
        <p14:creationId xmlns:p14="http://schemas.microsoft.com/office/powerpoint/2010/main" val="33949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a:t>语言模型</a:t>
            </a:r>
            <a:endParaRPr lang="zh-CN" altLang="en-US" dirty="0"/>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447801"/>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8199" y="1066800"/>
            <a:ext cx="5975602" cy="5062538"/>
          </a:xfrm>
        </p:spPr>
      </p:pic>
    </p:spTree>
    <p:extLst>
      <p:ext uri="{BB962C8B-B14F-4D97-AF65-F5344CB8AC3E}">
        <p14:creationId xmlns:p14="http://schemas.microsoft.com/office/powerpoint/2010/main" val="290422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可计算问题</a:t>
            </a:r>
            <a:endParaRPr lang="zh-CN" altLang="en-US"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11" r:lo="rId12" r:qs="rId13" r:cs="rId9"/>
              </a:graphicData>
            </a:graphic>
          </p:graphicFrame>
        </mc:Fallback>
      </mc:AlternateContent>
      <p:sp>
        <p:nvSpPr>
          <p:cNvPr id="12" name="矩形 11"/>
          <p:cNvSpPr/>
          <p:nvPr/>
        </p:nvSpPr>
        <p:spPr>
          <a:xfrm>
            <a:off x="8229599" y="22098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7086599" y="30022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7522086" y="32214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7772400" y="2579133"/>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4169399" y="4572000"/>
            <a:ext cx="2954655" cy="369332"/>
          </a:xfrm>
          <a:prstGeom prst="rect">
            <a:avLst/>
          </a:prstGeom>
        </p:spPr>
        <p:txBody>
          <a:bodyPr wrap="none">
            <a:spAutoFit/>
          </a:bodyPr>
          <a:lstStyle/>
          <a:p>
            <a:r>
              <a:rPr lang="zh-CN" altLang="en-US" dirty="0">
                <a:solidFill>
                  <a:srgbClr val="FF0000"/>
                </a:solidFill>
              </a:rPr>
              <a:t>如何给网络增加记忆能力？</a:t>
            </a:r>
          </a:p>
        </p:txBody>
      </p:sp>
    </p:spTree>
    <p:custDataLst>
      <p:tags r:id="rId1"/>
    </p:custDataLst>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作词机</a:t>
            </a:r>
            <a:endParaRPr lang="zh-CN" altLang="en-US" dirty="0"/>
          </a:p>
        </p:txBody>
      </p:sp>
      <p:sp>
        <p:nvSpPr>
          <p:cNvPr id="3" name="内容占位符 2"/>
          <p:cNvSpPr>
            <a:spLocks noGrp="1"/>
          </p:cNvSpPr>
          <p:nvPr>
            <p:ph idx="1"/>
          </p:nvPr>
        </p:nvSpPr>
        <p:spPr/>
        <p:txBody>
          <a:bodyPr/>
          <a:lstStyle/>
          <a:p>
            <a:r>
              <a:rPr lang="en-US" altLang="zh-CN" dirty="0"/>
              <a:t>RNN</a:t>
            </a:r>
            <a:r>
              <a:rPr lang="zh-CN" altLang="en-US" dirty="0"/>
              <a:t>在“学习”过汪峰全部作品后自动生成的歌词</a:t>
            </a:r>
            <a:endParaRPr lang="en-US" altLang="zh-CN" dirty="0"/>
          </a:p>
          <a:p>
            <a:pPr lvl="1"/>
            <a:r>
              <a:rPr lang="en-US" altLang="zh-CN" dirty="0"/>
              <a:t>https://github.com/phunterlau/wangfeng-rnn</a:t>
            </a:r>
            <a:endParaRPr lang="zh-CN" altLang="en-US" dirty="0"/>
          </a:p>
        </p:txBody>
      </p:sp>
      <p:sp>
        <p:nvSpPr>
          <p:cNvPr id="4" name="矩形 3">
            <a:extLst>
              <a:ext uri="{FF2B5EF4-FFF2-40B4-BE49-F238E27FC236}">
                <a16:creationId xmlns:a16="http://schemas.microsoft.com/office/drawing/2014/main" id="{3F0C480B-AE73-4923-A6E3-7462B7E25DA1}"/>
              </a:ext>
            </a:extLst>
          </p:cNvPr>
          <p:cNvSpPr/>
          <p:nvPr/>
        </p:nvSpPr>
        <p:spPr>
          <a:xfrm>
            <a:off x="3276600" y="3200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Tree>
    <p:extLst>
      <p:ext uri="{BB962C8B-B14F-4D97-AF65-F5344CB8AC3E}">
        <p14:creationId xmlns:p14="http://schemas.microsoft.com/office/powerpoint/2010/main" val="259019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作诗</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915" y="2159593"/>
            <a:ext cx="8564170" cy="2876951"/>
          </a:xfrm>
        </p:spPr>
      </p:pic>
    </p:spTree>
    <p:extLst>
      <p:ext uri="{BB962C8B-B14F-4D97-AF65-F5344CB8AC3E}">
        <p14:creationId xmlns:p14="http://schemas.microsoft.com/office/powerpoint/2010/main" val="1834393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传统统计机器翻译</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dirty="0" smtClean="0">
                            <a:latin typeface="Cambria Math" panose="02040503050406030204" pitchFamily="18" charset="0"/>
                          </a:rPr>
                          <m:t>𝑒</m:t>
                        </m:r>
                      </m:e>
                    </m:acc>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110" y="4059064"/>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基于序列到序列的机器翻译</a:t>
            </a:r>
            <a:endParaRPr lang="zh-CN" altLang="en-US" dirty="0"/>
          </a:p>
        </p:txBody>
      </p:sp>
      <p:sp>
        <p:nvSpPr>
          <p:cNvPr id="3" name="内容占位符 2"/>
          <p:cNvSpPr>
            <a:spLocks noGrp="1"/>
          </p:cNvSpPr>
          <p:nvPr>
            <p:ph idx="1"/>
          </p:nvPr>
        </p:nvSpPr>
        <p:spPr/>
        <p:txBody>
          <a:bodyPr/>
          <a:lstStyle/>
          <a:p>
            <a:r>
              <a:rPr lang="zh-CN" altLang="en-US"/>
              <a:t>一个</a:t>
            </a:r>
            <a:r>
              <a:rPr lang="en-US" altLang="zh-CN"/>
              <a:t>RNN</a:t>
            </a:r>
            <a:r>
              <a:rPr lang="zh-CN" altLang="en-US"/>
              <a:t>用来编码</a:t>
            </a:r>
            <a:endParaRPr lang="en-US" altLang="zh-CN"/>
          </a:p>
          <a:p>
            <a:r>
              <a:rPr lang="zh-CN" altLang="en-US"/>
              <a:t>另一个</a:t>
            </a:r>
            <a:r>
              <a:rPr lang="en-US" altLang="zh-CN"/>
              <a:t>RNN</a:t>
            </a:r>
            <a:r>
              <a:rPr lang="zh-CN" altLang="en-US"/>
              <a:t>用来解码</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680"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440" y="1554671"/>
            <a:ext cx="9631119" cy="4086795"/>
          </a:xfrm>
        </p:spPr>
      </p:pic>
    </p:spTree>
    <p:extLst>
      <p:ext uri="{BB962C8B-B14F-4D97-AF65-F5344CB8AC3E}">
        <p14:creationId xmlns:p14="http://schemas.microsoft.com/office/powerpoint/2010/main" val="2899175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302" y="1066800"/>
            <a:ext cx="7647395" cy="5062538"/>
          </a:xfrm>
        </p:spPr>
      </p:pic>
    </p:spTree>
    <p:extLst>
      <p:ext uri="{BB962C8B-B14F-4D97-AF65-F5344CB8AC3E}">
        <p14:creationId xmlns:p14="http://schemas.microsoft.com/office/powerpoint/2010/main" val="3288302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6741" y="1690690"/>
            <a:ext cx="224696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042"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86742" y="2152355"/>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lstStyle/>
          <a:p>
            <a:r>
              <a:rPr lang="en-HK" altLang="zh-CN"/>
              <a:t>Visual Question Answering (VQA)</a:t>
            </a:r>
            <a:endParaRPr lang="zh-CN" altLang="en-US" dirty="0"/>
          </a:p>
        </p:txBody>
      </p:sp>
      <p:sp>
        <p:nvSpPr>
          <p:cNvPr id="2" name="文本框 1"/>
          <p:cNvSpPr txBox="1"/>
          <p:nvPr/>
        </p:nvSpPr>
        <p:spPr>
          <a:xfrm>
            <a:off x="6629400" y="5715001"/>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写字</a:t>
            </a:r>
            <a:endParaRPr lang="zh-CN" altLang="en-US" dirty="0"/>
          </a:p>
        </p:txBody>
      </p:sp>
      <p:sp>
        <p:nvSpPr>
          <p:cNvPr id="3" name="内容占位符 2"/>
          <p:cNvSpPr>
            <a:spLocks noGrp="1"/>
          </p:cNvSpPr>
          <p:nvPr>
            <p:ph idx="1"/>
          </p:nvPr>
        </p:nvSpPr>
        <p:spPr/>
        <p:txBody>
          <a:bodyPr/>
          <a:lstStyle/>
          <a:p>
            <a:pPr lvl="1"/>
            <a:r>
              <a:rPr lang="zh-CN" altLang="en-US"/>
              <a:t>把一个字母的书写轨迹看作是一连串的点。一个字母的“写法”其实是每一个点相对于前一个点的偏移量，记为</a:t>
            </a:r>
            <a:r>
              <a:rPr lang="en-US" altLang="zh-CN"/>
              <a:t>(offset x, offset y)</a:t>
            </a:r>
            <a:r>
              <a:rPr lang="zh-CN" altLang="en-US"/>
              <a:t>。再增加一维取值为</a:t>
            </a:r>
            <a:r>
              <a:rPr lang="en-US" altLang="zh-CN"/>
              <a:t>0</a:t>
            </a:r>
            <a:r>
              <a:rPr lang="zh-CN" altLang="en-US"/>
              <a:t>或</a:t>
            </a:r>
            <a:r>
              <a:rPr lang="en-US" altLang="zh-CN"/>
              <a:t>1</a:t>
            </a:r>
            <a:r>
              <a:rPr lang="zh-CN" altLang="en-US"/>
              <a:t>来记录是否应该“提笔”。</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a:t>对话系统</a:t>
            </a:r>
            <a:endParaRPr lang="zh-CN" altLang="en-US" dirty="0"/>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447801"/>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6477001" y="1263135"/>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a:t>循环神经网络总结</a:t>
            </a:r>
            <a:endParaRPr lang="zh-CN" altLang="en-US" dirty="0"/>
          </a:p>
        </p:txBody>
      </p:sp>
      <p:sp>
        <p:nvSpPr>
          <p:cNvPr id="3" name="内容占位符 2">
            <a:extLst>
              <a:ext uri="{FF2B5EF4-FFF2-40B4-BE49-F238E27FC236}">
                <a16:creationId xmlns:a16="http://schemas.microsoft.com/office/drawing/2014/main" id="{754214AB-0C33-4CEE-9F7F-0D9FDE86A4BF}"/>
              </a:ext>
            </a:extLst>
          </p:cNvPr>
          <p:cNvSpPr>
            <a:spLocks noGrp="1"/>
          </p:cNvSpPr>
          <p:nvPr>
            <p:ph idx="1"/>
          </p:nvPr>
        </p:nvSpPr>
        <p:spPr/>
        <p:txBody>
          <a:bodyPr/>
          <a:lstStyle/>
          <a:p>
            <a:r>
              <a:rPr lang="zh-CN" altLang="en-US"/>
              <a:t>优点：</a:t>
            </a:r>
            <a:endParaRPr lang="en-US" altLang="zh-CN"/>
          </a:p>
          <a:p>
            <a:pPr lvl="1"/>
            <a:r>
              <a:rPr lang="zh-CN" altLang="en-US"/>
              <a:t>引入记忆</a:t>
            </a:r>
            <a:endParaRPr lang="en-US" altLang="zh-CN"/>
          </a:p>
          <a:p>
            <a:pPr lvl="1"/>
            <a:r>
              <a:rPr lang="zh-CN" altLang="en-US"/>
              <a:t>图灵完备</a:t>
            </a:r>
            <a:endParaRPr lang="en-US" altLang="zh-CN"/>
          </a:p>
          <a:p>
            <a:r>
              <a:rPr lang="zh-CN" altLang="en-US"/>
              <a:t>缺点：</a:t>
            </a:r>
            <a:endParaRPr lang="en-US" altLang="zh-CN"/>
          </a:p>
          <a:p>
            <a:pPr lvl="1"/>
            <a:r>
              <a:rPr lang="zh-CN" altLang="en-US"/>
              <a:t>长程依赖问题</a:t>
            </a:r>
            <a:endParaRPr lang="en-US" altLang="zh-CN"/>
          </a:p>
          <a:p>
            <a:pPr lvl="1"/>
            <a:r>
              <a:rPr lang="zh-CN" altLang="en-US"/>
              <a:t>记忆容量问题</a:t>
            </a:r>
            <a:endParaRPr lang="en-US" altLang="zh-CN"/>
          </a:p>
          <a:p>
            <a:pPr lvl="1"/>
            <a:r>
              <a:rPr lang="zh-CN" altLang="en-US"/>
              <a:t>并行能力</a:t>
            </a:r>
            <a:endParaRPr lang="en-US" altLang="zh-CN"/>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延时神经网络（</a:t>
            </a:r>
            <a:r>
              <a:rPr lang="en-US" altLang="zh-CN"/>
              <a:t>Time Delay Neural Network</a:t>
            </a:r>
            <a:r>
              <a:rPr lang="zh-CN" altLang="en-US"/>
              <a:t>，</a:t>
            </a:r>
            <a:r>
              <a:rPr lang="en-US" altLang="zh-CN"/>
              <a:t>TDNN</a:t>
            </a:r>
            <a:r>
              <a:rPr lang="zh-CN" altLang="en-US"/>
              <a:t>）</a:t>
            </a:r>
            <a:endParaRPr lang="en-US" altLang="zh-CN"/>
          </a:p>
          <a:p>
            <a:pPr lvl="1"/>
            <a:r>
              <a:rPr lang="zh-CN" altLang="en-US"/>
              <a:t>建立一个额外的延时单元，用来存储网络的历史信息（可以包括输入、输出、隐状态等）</a:t>
            </a:r>
            <a:endParaRPr lang="en-US" altLang="zh-CN"/>
          </a:p>
          <a:p>
            <a:pPr lvl="1"/>
            <a:endParaRPr lang="en-US" altLang="zh-CN"/>
          </a:p>
          <a:p>
            <a:pPr lvl="1"/>
            <a:endParaRPr lang="en-US" altLang="zh-CN"/>
          </a:p>
          <a:p>
            <a:pPr lvl="1"/>
            <a:endParaRPr lang="en-US" altLang="zh-CN"/>
          </a:p>
          <a:p>
            <a:pPr lvl="1"/>
            <a:endParaRPr lang="en-US" altLang="zh-CN"/>
          </a:p>
          <a:p>
            <a:pPr lvl="1"/>
            <a:r>
              <a:rPr lang="zh-CN" altLang="en-US"/>
              <a:t>这样，前馈网络就具有了短期记忆的能力。</a:t>
            </a:r>
            <a:endParaRPr lang="zh-CN" altLang="en-US" dirty="0"/>
          </a:p>
        </p:txBody>
      </p:sp>
      <p:sp>
        <p:nvSpPr>
          <p:cNvPr id="2" name="标题 1"/>
          <p:cNvSpPr>
            <a:spLocks noGrp="1"/>
          </p:cNvSpPr>
          <p:nvPr>
            <p:ph type="title"/>
          </p:nvPr>
        </p:nvSpPr>
        <p:spPr/>
        <p:txBody>
          <a:bodyPr/>
          <a:lstStyle/>
          <a:p>
            <a:r>
              <a:rPr lang="zh-CN" altLang="en-US"/>
              <a:t>如何给网络增加记忆能力？</a:t>
            </a:r>
            <a:endParaRPr lang="zh-CN" altLang="en-US" dirty="0"/>
          </a:p>
        </p:txBody>
      </p:sp>
      <p:pic>
        <p:nvPicPr>
          <p:cNvPr id="8" name="图片 7">
            <a:extLst>
              <a:ext uri="{FF2B5EF4-FFF2-40B4-BE49-F238E27FC236}">
                <a16:creationId xmlns:a16="http://schemas.microsoft.com/office/drawing/2014/main" id="{0C72F738-B6AF-46CC-A33B-D90DDAC9F781}"/>
              </a:ext>
            </a:extLst>
          </p:cNvPr>
          <p:cNvPicPr>
            <a:picLocks noChangeAspect="1"/>
          </p:cNvPicPr>
          <p:nvPr/>
        </p:nvPicPr>
        <p:blipFill>
          <a:blip r:embed="rId3"/>
          <a:stretch>
            <a:fillRect/>
          </a:stretch>
        </p:blipFill>
        <p:spPr>
          <a:xfrm>
            <a:off x="1371600" y="3210371"/>
            <a:ext cx="3597823" cy="576958"/>
          </a:xfrm>
          <a:prstGeom prst="rect">
            <a:avLst/>
          </a:prstGeom>
        </p:spPr>
      </p:pic>
      <p:pic>
        <p:nvPicPr>
          <p:cNvPr id="9" name="Picture 2" descr="Image result for Time Delay Neural Networkï¼TDNN">
            <a:extLst>
              <a:ext uri="{FF2B5EF4-FFF2-40B4-BE49-F238E27FC236}">
                <a16:creationId xmlns:a16="http://schemas.microsoft.com/office/drawing/2014/main" id="{D6E5E071-A415-4910-A9E6-1313DE1A9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600200"/>
            <a:ext cx="4142509"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ACEDE63-28A6-41B8-BB36-659F92FC9605}"/>
              </a:ext>
            </a:extLst>
          </p:cNvPr>
          <p:cNvSpPr/>
          <p:nvPr/>
        </p:nvSpPr>
        <p:spPr>
          <a:xfrm>
            <a:off x="6683464" y="5715000"/>
            <a:ext cx="4876800" cy="430887"/>
          </a:xfrm>
          <a:prstGeom prst="rect">
            <a:avLst/>
          </a:prstGeom>
        </p:spPr>
        <p:txBody>
          <a:bodyPr wrap="square">
            <a:spAutoFit/>
          </a:bodyPr>
          <a:lstStyle/>
          <a:p>
            <a:r>
              <a:rPr lang="en-US" altLang="zh-CN" sz="1100" dirty="0">
                <a:hlinkClick r:id="rId5"/>
              </a:rPr>
              <a:t>https://www.researchgate.net/publication/12314435_Neural_system_identification_model_of_human_sound_localization</a:t>
            </a:r>
            <a:endParaRPr lang="zh-CN" altLang="en-US" sz="1100" dirty="0"/>
          </a:p>
        </p:txBody>
      </p:sp>
    </p:spTree>
    <p:extLst>
      <p:ext uri="{BB962C8B-B14F-4D97-AF65-F5344CB8AC3E}">
        <p14:creationId xmlns:p14="http://schemas.microsoft.com/office/powerpoint/2010/main" val="1638401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02308-04B4-4238-94AA-7AC39BA77113}"/>
              </a:ext>
            </a:extLst>
          </p:cNvPr>
          <p:cNvSpPr>
            <a:spLocks noGrp="1"/>
          </p:cNvSpPr>
          <p:nvPr>
            <p:ph type="title"/>
          </p:nvPr>
        </p:nvSpPr>
        <p:spPr/>
        <p:txBody>
          <a:bodyPr/>
          <a:lstStyle/>
          <a:p>
            <a:r>
              <a:rPr lang="zh-CN" altLang="en-US"/>
              <a:t>课后作业</a:t>
            </a:r>
            <a:endParaRPr lang="zh-CN" altLang="en-US" dirty="0"/>
          </a:p>
        </p:txBody>
      </p:sp>
      <p:sp>
        <p:nvSpPr>
          <p:cNvPr id="3" name="内容占位符 2">
            <a:extLst>
              <a:ext uri="{FF2B5EF4-FFF2-40B4-BE49-F238E27FC236}">
                <a16:creationId xmlns:a16="http://schemas.microsoft.com/office/drawing/2014/main" id="{1AC362F3-6129-4D62-9A68-15512118EEDC}"/>
              </a:ext>
            </a:extLst>
          </p:cNvPr>
          <p:cNvSpPr>
            <a:spLocks noGrp="1"/>
          </p:cNvSpPr>
          <p:nvPr>
            <p:ph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en-US" altLang="zh-CN" dirty="0"/>
              <a:t>1</a:t>
            </a:r>
            <a:r>
              <a:rPr lang="zh-CN" altLang="en-US" dirty="0"/>
              <a:t>）利用循环神经网络来生成唐诗</a:t>
            </a:r>
            <a:endParaRPr lang="en-US" altLang="zh-CN" dirty="0"/>
          </a:p>
          <a:p>
            <a:pPr lvl="1"/>
            <a:r>
              <a:rPr lang="en-US" altLang="zh-CN" dirty="0"/>
              <a:t>2</a:t>
            </a:r>
            <a:r>
              <a:rPr lang="zh-CN" altLang="en-US" dirty="0"/>
              <a:t>）利用循环神经网络来进行加法运算</a:t>
            </a:r>
            <a:endParaRPr lang="en-US" altLang="zh-CN" dirty="0"/>
          </a:p>
        </p:txBody>
      </p:sp>
    </p:spTree>
    <p:extLst>
      <p:ext uri="{BB962C8B-B14F-4D97-AF65-F5344CB8AC3E}">
        <p14:creationId xmlns:p14="http://schemas.microsoft.com/office/powerpoint/2010/main" val="1837007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4ABAA1-02F8-440C-A75E-67475113B3E3}"/>
              </a:ext>
            </a:extLst>
          </p:cNvPr>
          <p:cNvSpPr/>
          <p:nvPr/>
        </p:nvSpPr>
        <p:spPr>
          <a:xfrm>
            <a:off x="4724400" y="3810000"/>
            <a:ext cx="2547492" cy="400110"/>
          </a:xfrm>
          <a:prstGeom prst="rect">
            <a:avLst/>
          </a:prstGeom>
        </p:spPr>
        <p:txBody>
          <a:bodyPr wrap="none">
            <a:spAutoFit/>
          </a:bodyPr>
          <a:lstStyle/>
          <a:p>
            <a:pPr lvl="0">
              <a:defRPr/>
            </a:pPr>
            <a:r>
              <a:rPr lang="zh-CN" altLang="en-US" sz="2000" dirty="0">
                <a:hlinkClick r:id="rId2"/>
              </a:rPr>
              <a:t>https://nndl.github.io/</a:t>
            </a:r>
            <a:endParaRPr lang="zh-CN" altLang="en-US" sz="2000" dirty="0"/>
          </a:p>
        </p:txBody>
      </p:sp>
      <p:sp>
        <p:nvSpPr>
          <p:cNvPr id="6" name="矩形 5">
            <a:extLst>
              <a:ext uri="{FF2B5EF4-FFF2-40B4-BE49-F238E27FC236}">
                <a16:creationId xmlns:a16="http://schemas.microsoft.com/office/drawing/2014/main" id="{68B94DDE-8BC4-4086-8079-37E0714E4C9F}"/>
              </a:ext>
            </a:extLst>
          </p:cNvPr>
          <p:cNvSpPr/>
          <p:nvPr/>
        </p:nvSpPr>
        <p:spPr>
          <a:xfrm>
            <a:off x="5181600" y="2844225"/>
            <a:ext cx="1338828"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如何给网络增加记忆能力？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𝑦</m:t>
                        </m:r>
                      </m:e>
                      <m:sub>
                        <m:r>
                          <a:rPr lang="en-US" altLang="zh-CN" dirty="0" smtClean="0">
                            <a:latin typeface="Cambria Math" panose="02040503050406030204" pitchFamily="18" charset="0"/>
                          </a:rPr>
                          <m:t>𝑡</m:t>
                        </m:r>
                      </m:sub>
                    </m:sSub>
                  </m:oMath>
                </a14:m>
                <a:r>
                  <a:rPr lang="zh-CN" altLang="en-US" dirty="0"/>
                  <a:t>的历史信息来预测自己</a:t>
                </a:r>
                <a:endParaRPr lang="en-US" altLang="zh-CN" dirty="0"/>
              </a:p>
              <a:p>
                <a:pPr lvl="1"/>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𝜖</m:t>
                        </m:r>
                      </m:e>
                      <m:sub>
                        <m:r>
                          <a:rPr lang="en-US" altLang="zh-CN" dirty="0">
                            <a:latin typeface="Cambria Math" panose="02040503050406030204" pitchFamily="18" charset="0"/>
                          </a:rPr>
                          <m:t>𝑡</m:t>
                        </m:r>
                      </m:sub>
                    </m:sSub>
                    <m:r>
                      <a:rPr lang="en-US" altLang="zh-CN" dirty="0" smtClean="0">
                        <a:latin typeface="Cambria Math" panose="02040503050406030204" pitchFamily="18" charset="0"/>
                      </a:rPr>
                      <m:t>∼</m:t>
                    </m:r>
                    <m:r>
                      <a:rPr lang="en-US" altLang="zh-CN" dirty="0" smtClean="0">
                        <a:latin typeface="Cambria Math" panose="02040503050406030204" pitchFamily="18" charset="0"/>
                      </a:rPr>
                      <m:t>𝑁</m:t>
                    </m:r>
                    <m:r>
                      <a:rPr lang="en-US" altLang="zh-CN"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𝜎</m:t>
                        </m:r>
                      </m:e>
                      <m:sup>
                        <m:r>
                          <a:rPr lang="en-US" altLang="zh-CN" dirty="0">
                            <a:latin typeface="Cambria Math" panose="02040503050406030204" pitchFamily="18" charset="0"/>
                          </a:rPr>
                          <m:t>2</m:t>
                        </m:r>
                      </m:sup>
                    </m:sSup>
                    <m:r>
                      <a:rPr lang="en-US" altLang="zh-CN"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endParaRPr lang="en-US" altLang="zh-CN" dirty="0"/>
              </a:p>
              <a:p>
                <a:endParaRPr lang="en-US" altLang="zh-CN" dirty="0"/>
              </a:p>
              <a:p>
                <a:endParaRPr lang="en-US" altLang="zh-CN" dirty="0"/>
              </a:p>
              <a:p>
                <a:pPr lvl="1"/>
                <a:r>
                  <a:rPr lang="zh-CN" altLang="en-US" dirty="0"/>
                  <a:t>其中 </a:t>
                </a:r>
                <a14:m>
                  <m:oMath xmlns:m="http://schemas.openxmlformats.org/officeDocument/2006/math">
                    <m:r>
                      <a:rPr lang="en-US" altLang="zh-CN" b="0" i="1" dirty="0" smtClean="0">
                        <a:latin typeface="Cambria Math" panose="02040503050406030204" pitchFamily="18" charset="0"/>
                      </a:rPr>
                      <m:t>𝑓</m:t>
                    </m:r>
                    <m:r>
                      <a:rPr lang="en-US" altLang="zh-CN" dirty="0">
                        <a:latin typeface="Cambria Math" panose="02040503050406030204" pitchFamily="18" charset="0"/>
                      </a:rPr>
                      <m:t>(⋅)</m:t>
                    </m:r>
                  </m:oMath>
                </a14:m>
                <a:r>
                  <a:rPr lang="en-US" altLang="zh-CN" dirty="0"/>
                  <a:t> </a:t>
                </a:r>
                <a:r>
                  <a:rPr lang="zh-CN" altLang="en-US" dirty="0"/>
                  <a:t>表示非线性函数，可以是一个前馈网络， </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𝐾</m:t>
                        </m:r>
                      </m:e>
                      <m:sub>
                        <m:r>
                          <a:rPr lang="en-US" altLang="zh-CN" dirty="0" smtClean="0">
                            <a:latin typeface="Cambria Math" panose="02040503050406030204" pitchFamily="18" charset="0"/>
                          </a:rPr>
                          <m:t>𝑥</m:t>
                        </m:r>
                      </m:sub>
                    </m:sSub>
                    <m:r>
                      <a:rPr lang="zh-CN" altLang="en-US" dirty="0" smtClean="0">
                        <a:latin typeface="Cambria Math" panose="02040503050406030204" pitchFamily="18" charset="0"/>
                      </a:rPr>
                      <m:t> </m:t>
                    </m:r>
                  </m:oMath>
                </a14:m>
                <a:r>
                  <a:rPr lang="zh-CN" altLang="en-US" dirty="0"/>
                  <a:t>和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𝐾</m:t>
                        </m:r>
                      </m:e>
                      <m:sub>
                        <m:r>
                          <a:rPr lang="en-US" altLang="zh-CN" dirty="0" smtClean="0">
                            <a:latin typeface="Cambria Math" panose="02040503050406030204" pitchFamily="18" charset="0"/>
                          </a:rPr>
                          <m:t>𝑦</m:t>
                        </m:r>
                      </m:sub>
                    </m:sSub>
                  </m:oMath>
                </a14:m>
                <a:r>
                  <a:rPr lang="zh-CN" altLang="en-US" dirty="0"/>
                  <a:t> 为超参数．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389" t="-1084" r="-10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C65442-5D53-43C3-847E-3B2B0FE896E8}"/>
              </a:ext>
            </a:extLst>
          </p:cNvPr>
          <p:cNvPicPr>
            <a:picLocks noChangeAspect="1"/>
          </p:cNvPicPr>
          <p:nvPr/>
        </p:nvPicPr>
        <p:blipFill>
          <a:blip r:embed="rId6"/>
          <a:stretch>
            <a:fillRect/>
          </a:stretch>
        </p:blipFill>
        <p:spPr>
          <a:xfrm>
            <a:off x="4038600" y="1850936"/>
            <a:ext cx="2950106" cy="870880"/>
          </a:xfrm>
          <a:prstGeom prst="rect">
            <a:avLst/>
          </a:prstGeom>
        </p:spPr>
      </p:pic>
      <p:pic>
        <p:nvPicPr>
          <p:cNvPr id="11" name="图片 10">
            <a:extLst>
              <a:ext uri="{FF2B5EF4-FFF2-40B4-BE49-F238E27FC236}">
                <a16:creationId xmlns:a16="http://schemas.microsoft.com/office/drawing/2014/main" id="{496C5B95-BA0E-4932-A872-8E01739DC0E5}"/>
              </a:ext>
            </a:extLst>
          </p:cNvPr>
          <p:cNvPicPr>
            <a:picLocks noChangeAspect="1"/>
          </p:cNvPicPr>
          <p:nvPr/>
        </p:nvPicPr>
        <p:blipFill>
          <a:blip r:embed="rId7"/>
          <a:stretch>
            <a:fillRect/>
          </a:stretch>
        </p:blipFill>
        <p:spPr>
          <a:xfrm>
            <a:off x="3124200" y="4572000"/>
            <a:ext cx="5181736" cy="511642"/>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循环神经网络（ </a:t>
            </a:r>
            <a:r>
              <a:rPr lang="en-US" altLang="zh-CN"/>
              <a:t>Recurrent Neural Network </a:t>
            </a:r>
            <a:r>
              <a:rPr lang="zh-CN" altLang="en-US"/>
              <a:t>，</a:t>
            </a:r>
            <a:r>
              <a:rPr lang="en-US" altLang="zh-CN"/>
              <a:t>RNN </a:t>
            </a:r>
            <a:r>
              <a:rPr lang="zh-CN" altLang="en-US"/>
              <a:t>）</a:t>
            </a:r>
            <a:endParaRPr lang="zh-CN" altLang="en-US" dirty="0"/>
          </a:p>
        </p:txBody>
      </p:sp>
      <p:sp>
        <p:nvSpPr>
          <p:cNvPr id="14" name="内容占位符 13">
            <a:extLst>
              <a:ext uri="{FF2B5EF4-FFF2-40B4-BE49-F238E27FC236}">
                <a16:creationId xmlns:a16="http://schemas.microsoft.com/office/drawing/2014/main" id="{AF5206A4-43E4-4284-9028-C0C8FF5EEB6D}"/>
              </a:ext>
            </a:extLst>
          </p:cNvPr>
          <p:cNvSpPr>
            <a:spLocks noGrp="1"/>
          </p:cNvSpPr>
          <p:nvPr>
            <p:ph idx="1"/>
          </p:nvPr>
        </p:nvSpPr>
        <p:spPr/>
        <p:txBody>
          <a:bodyPr/>
          <a:lstStyle/>
          <a:p>
            <a:r>
              <a:rPr lang="zh-CN" altLang="en-US" dirty="0"/>
              <a:t>循环神经网络通过使用带自反馈的神经元，能够处理任意长度的时序数据。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pic>
        <p:nvPicPr>
          <p:cNvPr id="13" name="图片 12">
            <a:extLst>
              <a:ext uri="{FF2B5EF4-FFF2-40B4-BE49-F238E27FC236}">
                <a16:creationId xmlns:a16="http://schemas.microsoft.com/office/drawing/2014/main" id="{0A055C89-D457-4F19-B699-BEAA3022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11" y="2133600"/>
            <a:ext cx="3723012" cy="2378591"/>
          </a:xfrm>
          <a:prstGeom prst="rect">
            <a:avLst/>
          </a:prstGeom>
        </p:spPr>
      </p:pic>
      <p:pic>
        <p:nvPicPr>
          <p:cNvPr id="16" name="图片 15">
            <a:extLst>
              <a:ext uri="{FF2B5EF4-FFF2-40B4-BE49-F238E27FC236}">
                <a16:creationId xmlns:a16="http://schemas.microsoft.com/office/drawing/2014/main" id="{E896D8C9-97D5-440D-B5A1-C5DB4B14F802}"/>
              </a:ext>
            </a:extLst>
          </p:cNvPr>
          <p:cNvPicPr>
            <a:picLocks noChangeAspect="1"/>
          </p:cNvPicPr>
          <p:nvPr/>
        </p:nvPicPr>
        <p:blipFill>
          <a:blip r:embed="rId3"/>
          <a:stretch>
            <a:fillRect/>
          </a:stretch>
        </p:blipFill>
        <p:spPr>
          <a:xfrm>
            <a:off x="2134835" y="2438400"/>
            <a:ext cx="1981200" cy="580152"/>
          </a:xfrm>
          <a:prstGeom prst="rect">
            <a:avLst/>
          </a:prstGeom>
        </p:spPr>
      </p:pic>
      <p:sp>
        <p:nvSpPr>
          <p:cNvPr id="17" name="矩形 16">
            <a:extLst>
              <a:ext uri="{FF2B5EF4-FFF2-40B4-BE49-F238E27FC236}">
                <a16:creationId xmlns:a16="http://schemas.microsoft.com/office/drawing/2014/main" id="{8729F043-1E80-4757-953B-9FB9DF161AC0}"/>
              </a:ext>
            </a:extLst>
          </p:cNvPr>
          <p:cNvSpPr/>
          <p:nvPr/>
        </p:nvSpPr>
        <p:spPr>
          <a:xfrm>
            <a:off x="1905000" y="3037283"/>
            <a:ext cx="954107" cy="707886"/>
          </a:xfrm>
          <a:prstGeom prst="rect">
            <a:avLst/>
          </a:prstGeom>
        </p:spPr>
        <p:txBody>
          <a:bodyPr wrap="none">
            <a:spAutoFit/>
          </a:bodyPr>
          <a:lstStyle/>
          <a:p>
            <a:pPr algn="ctr"/>
            <a:r>
              <a:rPr lang="zh-CN" altLang="en-US" sz="2000" dirty="0">
                <a:solidFill>
                  <a:srgbClr val="AD470F"/>
                </a:solidFill>
                <a:latin typeface="+mn-lt"/>
              </a:rPr>
              <a:t>活性值</a:t>
            </a:r>
            <a:endParaRPr lang="en-US" altLang="zh-CN" sz="2000" dirty="0">
              <a:solidFill>
                <a:srgbClr val="AD470F"/>
              </a:solidFill>
              <a:latin typeface="+mn-lt"/>
            </a:endParaRPr>
          </a:p>
          <a:p>
            <a:pPr algn="ctr"/>
            <a:r>
              <a:rPr lang="zh-CN" altLang="en-US" sz="2000" dirty="0">
                <a:solidFill>
                  <a:srgbClr val="AD470F"/>
                </a:solidFill>
                <a:latin typeface="+mn-lt"/>
              </a:rPr>
              <a:t>状态</a:t>
            </a:r>
          </a:p>
        </p:txBody>
      </p:sp>
    </p:spTree>
    <p:extLst>
      <p:ext uri="{BB962C8B-B14F-4D97-AF65-F5344CB8AC3E}">
        <p14:creationId xmlns:p14="http://schemas.microsoft.com/office/powerpoint/2010/main" val="3192176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按时间展开</a:t>
            </a:r>
            <a:endParaRPr lang="zh-CN" altLang="en-US" dirty="0"/>
          </a:p>
        </p:txBody>
      </p:sp>
      <p:cxnSp>
        <p:nvCxnSpPr>
          <p:cNvPr id="8" name="直接连接符 7">
            <a:extLst>
              <a:ext uri="{FF2B5EF4-FFF2-40B4-BE49-F238E27FC236}">
                <a16:creationId xmlns:a16="http://schemas.microsoft.com/office/drawing/2014/main" id="{5EFFE760-7AD7-4800-991E-8E9AEA2187FF}"/>
              </a:ext>
            </a:extLst>
          </p:cNvPr>
          <p:cNvCxnSpPr/>
          <p:nvPr/>
        </p:nvCxnSpPr>
        <p:spPr>
          <a:xfrm>
            <a:off x="4648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8F752DF6-CDE6-4E68-8DCF-665BD19DF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67" y="2819400"/>
            <a:ext cx="3313233" cy="2116788"/>
          </a:xfrm>
          <a:prstGeom prst="rect">
            <a:avLst/>
          </a:prstGeom>
        </p:spPr>
      </p:pic>
      <p:pic>
        <p:nvPicPr>
          <p:cNvPr id="10" name="图片 9">
            <a:extLst>
              <a:ext uri="{FF2B5EF4-FFF2-40B4-BE49-F238E27FC236}">
                <a16:creationId xmlns:a16="http://schemas.microsoft.com/office/drawing/2014/main" id="{EE99AC4F-56F0-4C0C-A7B7-7484397EA3EC}"/>
              </a:ext>
            </a:extLst>
          </p:cNvPr>
          <p:cNvPicPr>
            <a:picLocks noChangeAspect="1"/>
          </p:cNvPicPr>
          <p:nvPr/>
        </p:nvPicPr>
        <p:blipFill>
          <a:blip r:embed="rId4"/>
          <a:stretch>
            <a:fillRect/>
          </a:stretch>
        </p:blipFill>
        <p:spPr>
          <a:xfrm>
            <a:off x="4876801" y="2895600"/>
            <a:ext cx="6586029" cy="1605685"/>
          </a:xfrm>
          <a:prstGeom prst="rect">
            <a:avLst/>
          </a:prstGeom>
        </p:spPr>
      </p:pic>
    </p:spTree>
    <p:extLst>
      <p:ext uri="{BB962C8B-B14F-4D97-AF65-F5344CB8AC3E}">
        <p14:creationId xmlns:p14="http://schemas.microsoft.com/office/powerpoint/2010/main" val="3912998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1.6|37.5"/>
</p:tagLst>
</file>

<file path=ppt/tags/tag2.xml><?xml version="1.0" encoding="utf-8"?>
<p:tagLst xmlns:a="http://schemas.openxmlformats.org/drawingml/2006/main" xmlns:r="http://schemas.openxmlformats.org/officeDocument/2006/relationships" xmlns:p="http://schemas.openxmlformats.org/presentationml/2006/main">
  <p:tag name="TIMING" val="|5|3.8|19.5|0.8|0.8|0.5|1.3"/>
</p:tagLst>
</file>

<file path=ppt/tags/tag3.xml><?xml version="1.0" encoding="utf-8"?>
<p:tagLst xmlns:a="http://schemas.openxmlformats.org/drawingml/2006/main" xmlns:r="http://schemas.openxmlformats.org/officeDocument/2006/relationships" xmlns:p="http://schemas.openxmlformats.org/presentationml/2006/main">
  <p:tag name="TIMING" val="|15.2|5.2|1.3|1.4|3.7"/>
</p:tagLst>
</file>

<file path=ppt/tags/tag4.xml><?xml version="1.0" encoding="utf-8"?>
<p:tagLst xmlns:a="http://schemas.openxmlformats.org/drawingml/2006/main" xmlns:r="http://schemas.openxmlformats.org/officeDocument/2006/relationships" xmlns:p="http://schemas.openxmlformats.org/presentationml/2006/main">
  <p:tag name="TIMING" val="|72.2|23.2"/>
</p:tagLst>
</file>

<file path=ppt/tags/tag5.xml><?xml version="1.0" encoding="utf-8"?>
<p:tagLst xmlns:a="http://schemas.openxmlformats.org/drawingml/2006/main" xmlns:r="http://schemas.openxmlformats.org/officeDocument/2006/relationships" xmlns:p="http://schemas.openxmlformats.org/presentationml/2006/main">
  <p:tag name="TIMING" val="|83.6|51.9|23.9"/>
</p:tagLst>
</file>

<file path=ppt/tags/tag6.xml><?xml version="1.0" encoding="utf-8"?>
<p:tagLst xmlns:a="http://schemas.openxmlformats.org/drawingml/2006/main" xmlns:r="http://schemas.openxmlformats.org/officeDocument/2006/relationships" xmlns:p="http://schemas.openxmlformats.org/presentationml/2006/main">
  <p:tag name="TIMING" val="|160.4|10.6"/>
</p:tagLst>
</file>

<file path=ppt/tags/tag7.xml><?xml version="1.0" encoding="utf-8"?>
<p:tagLst xmlns:a="http://schemas.openxmlformats.org/drawingml/2006/main" xmlns:r="http://schemas.openxmlformats.org/officeDocument/2006/relationships" xmlns:p="http://schemas.openxmlformats.org/presentationml/2006/main">
  <p:tag name="TIMING" val="|86.1"/>
</p:tagLst>
</file>

<file path=ppt/tags/tag8.xml><?xml version="1.0" encoding="utf-8"?>
<p:tagLst xmlns:a="http://schemas.openxmlformats.org/drawingml/2006/main" xmlns:r="http://schemas.openxmlformats.org/officeDocument/2006/relationships" xmlns:p="http://schemas.openxmlformats.org/presentationml/2006/main">
  <p:tag name="TIMING" val="|25.8"/>
</p:tagLst>
</file>

<file path=ppt/tags/tag9.xml><?xml version="1.0" encoding="utf-8"?>
<p:tagLst xmlns:a="http://schemas.openxmlformats.org/drawingml/2006/main" xmlns:r="http://schemas.openxmlformats.org/officeDocument/2006/relationships" xmlns:p="http://schemas.openxmlformats.org/presentationml/2006/main">
  <p:tag name="TIMING" val="|33.7|10.2|12.9|35.3|2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47B83F4-2ECD-437A-8E72-F07AE3B1732A}" vid="{3A2FF28C-E62C-424C-841A-93209351F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19244</TotalTime>
  <Words>1972</Words>
  <Application>Microsoft Macintosh PowerPoint</Application>
  <PresentationFormat>Widescreen</PresentationFormat>
  <Paragraphs>355</Paragraphs>
  <Slides>61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华文楷体</vt:lpstr>
      <vt:lpstr>Arial</vt:lpstr>
      <vt:lpstr>Calibri</vt:lpstr>
      <vt:lpstr>Cambria</vt:lpstr>
      <vt:lpstr>Cambria Math</vt:lpstr>
      <vt:lpstr>Helvetica</vt:lpstr>
      <vt:lpstr>Times New Roman</vt:lpstr>
      <vt:lpstr>Wingdings</vt:lpstr>
      <vt:lpstr>Wingdings 3</vt:lpstr>
      <vt:lpstr>my</vt:lpstr>
      <vt:lpstr>循环神经网络</vt:lpstr>
      <vt:lpstr>参考资料</vt:lpstr>
      <vt:lpstr>前馈网络</vt:lpstr>
      <vt:lpstr>前馈网络</vt:lpstr>
      <vt:lpstr>可计算问题</vt:lpstr>
      <vt:lpstr>如何给网络增加记忆能力？</vt:lpstr>
      <vt:lpstr>如何给网络增加记忆能力？</vt:lpstr>
      <vt:lpstr>循环神经网络（ Recurrent Neural Network ，RNN ）</vt:lpstr>
      <vt:lpstr>按时间展开</vt:lpstr>
      <vt:lpstr>简单循环网络（ Simple Recurrent Network ， SRN ）</vt:lpstr>
      <vt:lpstr>图灵完备</vt:lpstr>
      <vt:lpstr>循环神经网络</vt:lpstr>
      <vt:lpstr>应用到机器学习</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梯度消失/爆炸</vt:lpstr>
      <vt:lpstr>长程依赖问题</vt:lpstr>
      <vt:lpstr>长程依赖问题</vt:lpstr>
      <vt:lpstr>长短期记忆神经网络（Long Short-Term Memory, LSTM ）</vt:lpstr>
      <vt:lpstr>LSTM的各种变体</vt:lpstr>
      <vt:lpstr>Gated Recurrent Unit, GRU</vt:lpstr>
      <vt:lpstr>深层模型</vt:lpstr>
      <vt:lpstr>堆叠循环神经网络</vt:lpstr>
      <vt:lpstr>双向循环神经网络</vt:lpstr>
      <vt:lpstr>扩展到图结构</vt:lpstr>
      <vt:lpstr>扩展到图结构</vt:lpstr>
      <vt:lpstr>树结构</vt:lpstr>
      <vt:lpstr>树结构</vt:lpstr>
      <vt:lpstr>递归神经网络 Recursive Neural Network</vt:lpstr>
      <vt:lpstr>递归神经网络</vt:lpstr>
      <vt:lpstr>递归神经网络</vt:lpstr>
      <vt:lpstr>图网络</vt:lpstr>
      <vt:lpstr>图数据</vt:lpstr>
      <vt:lpstr>图网络</vt:lpstr>
      <vt:lpstr>图网络</vt:lpstr>
      <vt:lpstr>图网络</vt:lpstr>
      <vt:lpstr>循环网络应用</vt:lpstr>
      <vt:lpstr>语言模型</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对话系统</vt:lpstr>
      <vt:lpstr>循环神经网络总结</vt:lpstr>
      <vt:lpstr>课后作业</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Microsoft Office User</cp:lastModifiedBy>
  <cp:revision>1890</cp:revision>
  <dcterms:created xsi:type="dcterms:W3CDTF">2009-03-19T21:17:53Z</dcterms:created>
  <dcterms:modified xsi:type="dcterms:W3CDTF">2020-06-09T02:15:53Z</dcterms:modified>
</cp:coreProperties>
</file>